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37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28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2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3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31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32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33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34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35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36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637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38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39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640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1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2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3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4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5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6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7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8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49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0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1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2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3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4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5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6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7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8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9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0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1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62" name="Rectangle 45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3" name="Rectangle 46"/>
          <p:cNvSpPr/>
          <p:nvPr/>
        </p:nvSpPr>
        <p:spPr>
          <a:xfrm>
            <a:off x="4649096" y="-21511"/>
            <a:ext cx="3505200" cy="2312889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4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5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algn="l" indent="0" marL="0">
              <a:buNone/>
              <a:defRPr sz="1800">
                <a:solidFill>
                  <a:srgbClr val="42424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667" name="Rectangle 49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70" name="Rectangle 88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0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anchor="ctr" vert="eaVert"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baseline="0" b="0" cap="none" sz="4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84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85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97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98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00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80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80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80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7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6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62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3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52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53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54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55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56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57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5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5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6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761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62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63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764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65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66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67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68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69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0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1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2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3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4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5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6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7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8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79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80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81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82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83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84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85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786" name="Rectangle 45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7" name="Rectangle 56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790" name="Rectangle 57"/>
          <p:cNvSpPr/>
          <p:nvPr/>
        </p:nvSpPr>
        <p:spPr>
          <a:xfrm>
            <a:off x="905571" y="601883"/>
            <a:ext cx="3562257" cy="5648445"/>
          </a:xfrm>
          <a:prstGeom prst="rect"/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91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92" name="Rectangle 60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9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p>
            <a:endParaRPr lang="ru-RU"/>
          </a:p>
        </p:txBody>
      </p:sp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95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indent="0" marL="0">
              <a:buNone/>
              <a:defRPr sz="1600">
                <a:solidFill>
                  <a:srgbClr val="42424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56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08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0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1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11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12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13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14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15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16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717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18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19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720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1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2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3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4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5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6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7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8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9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0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1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2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3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4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5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6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7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8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9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0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1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742" name="Rectangle 93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3" name="Rectangle 100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4" name="Rectangle 101"/>
          <p:cNvSpPr/>
          <p:nvPr/>
        </p:nvSpPr>
        <p:spPr>
          <a:xfrm>
            <a:off x="905571" y="601883"/>
            <a:ext cx="3562257" cy="5648445"/>
          </a:xfrm>
          <a:prstGeom prst="rect"/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5" name="Rectangle 104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47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indent="0" marL="0">
              <a:buNone/>
              <a:defRPr sz="3200">
                <a:solidFill>
                  <a:schemeClr val="accent1"/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indent="0" marL="0">
              <a:buNone/>
              <a:defRPr sz="1600">
                <a:solidFill>
                  <a:srgbClr val="42424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75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p>
            <a:endParaRPr lang="ru-RU"/>
          </a:p>
        </p:txBody>
      </p:sp>
      <p:sp>
        <p:nvSpPr>
          <p:cNvPr id="10487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1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576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77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78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579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0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1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582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3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4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585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586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587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588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89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0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1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2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3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4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5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6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7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8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9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0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1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2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3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4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5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6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7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8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9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10" name="Rectangle 65"/>
          <p:cNvSpPr/>
          <p:nvPr/>
        </p:nvSpPr>
        <p:spPr>
          <a:xfrm>
            <a:off x="457200" y="333487"/>
            <a:ext cx="8229600" cy="6185647"/>
          </a:xfrm>
          <a:prstGeom prst="rect"/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1" name="Rectangle 69"/>
          <p:cNvSpPr/>
          <p:nvPr/>
        </p:nvSpPr>
        <p:spPr>
          <a:xfrm>
            <a:off x="4561242" y="-21511"/>
            <a:ext cx="3679116" cy="699244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Rectangle 70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274320" latinLnBrk="0" marL="34290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4400" eaLnBrk="1" hangingPunct="1" indent="-274320" latinLnBrk="0" marL="64008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91440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124712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32588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baseline="0" sz="16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517904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719072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192024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121408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lang="uk-UA" smtClean="0"/>
              <a:t>Афінська та спартанська держави</a:t>
            </a:r>
            <a:endParaRPr dirty="0"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Объект 2"/>
          <p:cNvSpPr>
            <a:spLocks noGrp="1"/>
          </p:cNvSpPr>
          <p:nvPr>
            <p:ph idx="1"/>
          </p:nvPr>
        </p:nvSpPr>
        <p:spPr>
          <a:xfrm>
            <a:off x="251520" y="3429000"/>
            <a:ext cx="8352928" cy="3109308"/>
          </a:xfrm>
        </p:spPr>
        <p:txBody>
          <a:bodyPr>
            <a:normAutofit/>
          </a:bodyPr>
          <a:p>
            <a:r>
              <a:rPr dirty="0" lang="uk-UA"/>
              <a:t>Спартанські закони запровадив правитель Лікург. За законами </a:t>
            </a:r>
            <a:r>
              <a:rPr dirty="0" lang="uk-UA" err="1"/>
              <a:t>Лікурга</a:t>
            </a:r>
            <a:r>
              <a:rPr dirty="0" lang="uk-UA"/>
              <a:t> спартанський поліс очолювала рада старійшин – </a:t>
            </a:r>
            <a:r>
              <a:rPr dirty="0" lang="uk-UA" err="1"/>
              <a:t>Геронтія</a:t>
            </a:r>
            <a:r>
              <a:rPr dirty="0" lang="uk-UA"/>
              <a:t>, до якої входили 28 чоловіків старших за 60 років. Також в Спарті обирали двох царів, які правили одночасно і командували армією.  Рішення приймалися народними зборами, але Рада могла відхилити його. Така організація влади називається Олігархія.</a:t>
            </a:r>
            <a:endParaRPr dirty="0" lang="ru-RU"/>
          </a:p>
          <a:p>
            <a:endParaRPr dirty="0" lang="ru-RU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82400" y="188640"/>
            <a:ext cx="7920880" cy="3305564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Объект 2"/>
          <p:cNvSpPr>
            <a:spLocks noGrp="1"/>
          </p:cNvSpPr>
          <p:nvPr>
            <p:ph idx="1"/>
          </p:nvPr>
        </p:nvSpPr>
        <p:spPr>
          <a:xfrm>
            <a:off x="563687" y="620688"/>
            <a:ext cx="8229600" cy="2448271"/>
          </a:xfrm>
        </p:spPr>
        <p:txBody>
          <a:bodyPr>
            <a:normAutofit fontScale="87500" lnSpcReduction="20000"/>
          </a:bodyPr>
          <a:p>
            <a:r>
              <a:rPr dirty="0" lang="uk-UA"/>
              <a:t>Вільний спартанець – </a:t>
            </a:r>
            <a:r>
              <a:rPr dirty="0" lang="uk-UA" err="1"/>
              <a:t>спартіат</a:t>
            </a:r>
            <a:r>
              <a:rPr dirty="0" lang="uk-UA"/>
              <a:t> повинен був:</a:t>
            </a:r>
            <a:endParaRPr dirty="0" lang="ru-RU"/>
          </a:p>
          <a:p>
            <a:pPr lvl="0"/>
            <a:r>
              <a:rPr dirty="0" lang="uk-UA"/>
              <a:t>не мати золота, срібла, </a:t>
            </a:r>
            <a:r>
              <a:rPr dirty="0" lang="uk-UA" err="1"/>
              <a:t>коштовностей</a:t>
            </a:r>
            <a:r>
              <a:rPr dirty="0" lang="uk-UA"/>
              <a:t> і прикрас, адже Лікург вилучив з обігу золото і срібло. Спарта використовувала залізні гроші, які були громіздкими і мало коштували;</a:t>
            </a:r>
            <a:endParaRPr dirty="0" lang="ru-RU"/>
          </a:p>
          <a:p>
            <a:pPr lvl="0"/>
            <a:r>
              <a:rPr dirty="0" lang="uk-UA"/>
              <a:t>брати участь у </a:t>
            </a:r>
            <a:r>
              <a:rPr dirty="0" lang="uk-UA" smtClean="0"/>
              <a:t>військових та </a:t>
            </a:r>
            <a:r>
              <a:rPr dirty="0" lang="uk-UA"/>
              <a:t>спортивних  змаганнях;</a:t>
            </a:r>
            <a:endParaRPr dirty="0" lang="ru-RU"/>
          </a:p>
          <a:p>
            <a:pPr lvl="0"/>
            <a:r>
              <a:rPr dirty="0" lang="uk-UA"/>
              <a:t>відвідувати спільні трапези, не вживати вино;</a:t>
            </a:r>
            <a:endParaRPr dirty="0" lang="ru-RU"/>
          </a:p>
          <a:p>
            <a:pPr lvl="0"/>
            <a:r>
              <a:rPr dirty="0" lang="uk-UA"/>
              <a:t>не працювати на землі. На землі мали право працювати тільки вільні </a:t>
            </a:r>
            <a:r>
              <a:rPr dirty="0" lang="uk-UA" err="1"/>
              <a:t>періеки</a:t>
            </a:r>
            <a:r>
              <a:rPr dirty="0" lang="uk-UA"/>
              <a:t> та раби-ілоти.</a:t>
            </a:r>
            <a:endParaRPr dirty="0" lang="ru-RU"/>
          </a:p>
          <a:p>
            <a:endParaRPr dirty="0" lang="ru-RU"/>
          </a:p>
        </p:txBody>
      </p:sp>
      <p:pic>
        <p:nvPicPr>
          <p:cNvPr id="2097152" name="Picture 7" descr="Воспитание ребёнка, развитие ребёнка, воспитание мальчика, р…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9512" y="2924944"/>
            <a:ext cx="4498975" cy="359886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3" name="Picture 8" descr="Город Спарта : Древний город Спарта в Греции - Достопримечательности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60032" y="2708920"/>
            <a:ext cx="3940354" cy="372418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Заголовок 1"/>
          <p:cNvSpPr>
            <a:spLocks noGrp="1"/>
          </p:cNvSpPr>
          <p:nvPr>
            <p:ph type="title"/>
          </p:nvPr>
        </p:nvSpPr>
        <p:spPr>
          <a:xfrm>
            <a:off x="539552" y="324514"/>
            <a:ext cx="7024744" cy="1143000"/>
          </a:xfrm>
        </p:spPr>
        <p:txBody>
          <a:bodyPr/>
          <a:p>
            <a:r>
              <a:rPr dirty="0" lang="uk-UA" smtClean="0"/>
              <a:t>Афіни</a:t>
            </a:r>
            <a:endParaRPr dirty="0" lang="ru-RU"/>
          </a:p>
        </p:txBody>
      </p:sp>
      <p:sp>
        <p:nvSpPr>
          <p:cNvPr id="1048673" name="Объект 2"/>
          <p:cNvSpPr>
            <a:spLocks noGrp="1"/>
          </p:cNvSpPr>
          <p:nvPr>
            <p:ph idx="1"/>
          </p:nvPr>
        </p:nvSpPr>
        <p:spPr>
          <a:xfrm>
            <a:off x="-36512" y="1268760"/>
            <a:ext cx="4320480" cy="4176464"/>
          </a:xfrm>
        </p:spPr>
        <p:txBody>
          <a:bodyPr>
            <a:normAutofit/>
          </a:bodyPr>
          <a:p>
            <a:pPr algn="ctr"/>
            <a:r>
              <a:rPr dirty="0" lang="uk-UA"/>
              <a:t>Афіни – столиця сучасної Греції. Були розташовані за 5 км від бухти Егейського моря</a:t>
            </a:r>
            <a:r>
              <a:rPr dirty="0" lang="uk-UA" smtClean="0"/>
              <a:t>. Джерело </a:t>
            </a:r>
            <a:r>
              <a:rPr dirty="0" lang="uk-UA"/>
              <a:t>багатства та сили – торгівля та мореплавство. В Афінах процвітали науки та мистецтво, існувало право приватної власності.</a:t>
            </a:r>
            <a:endParaRPr dirty="0" lang="ru-RU"/>
          </a:p>
          <a:p>
            <a:endParaRPr dirty="0" lang="ru-RU"/>
          </a:p>
        </p:txBody>
      </p:sp>
      <p:pic>
        <p:nvPicPr>
          <p:cNvPr id="2097158" name="Picture 8" descr="afinu_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283968" y="1484313"/>
            <a:ext cx="4763195" cy="4306887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ъект 2"/>
          <p:cNvSpPr>
            <a:spLocks noGrp="1"/>
          </p:cNvSpPr>
          <p:nvPr>
            <p:ph idx="1"/>
          </p:nvPr>
        </p:nvSpPr>
        <p:spPr>
          <a:xfrm>
            <a:off x="251520" y="305742"/>
            <a:ext cx="4978896" cy="5865515"/>
          </a:xfrm>
        </p:spPr>
        <p:txBody>
          <a:bodyPr>
            <a:normAutofit/>
          </a:bodyPr>
          <a:p>
            <a:r>
              <a:rPr dirty="0" lang="uk-UA"/>
              <a:t>Щоб стати повноправним громадянином Афін потрібно було:</a:t>
            </a:r>
            <a:endParaRPr dirty="0" lang="ru-RU"/>
          </a:p>
          <a:p>
            <a:pPr lvl="0"/>
            <a:r>
              <a:rPr dirty="0" lang="uk-UA"/>
              <a:t>бути вільним громадянином;</a:t>
            </a:r>
            <a:endParaRPr dirty="0" lang="ru-RU"/>
          </a:p>
          <a:p>
            <a:pPr lvl="0"/>
            <a:r>
              <a:rPr dirty="0" lang="uk-UA"/>
              <a:t>вік – від 20 років.</a:t>
            </a:r>
            <a:endParaRPr dirty="0" lang="ru-RU"/>
          </a:p>
          <a:p>
            <a:pPr algn="ctr" lvl="0"/>
            <a:r>
              <a:rPr dirty="0" lang="uk-UA"/>
              <a:t>пройти спеціальне навчання;</a:t>
            </a:r>
            <a:endParaRPr dirty="0" lang="ru-RU"/>
          </a:p>
          <a:p>
            <a:pPr lvl="0"/>
            <a:r>
              <a:rPr dirty="0" lang="uk-UA"/>
              <a:t>мати приватну власність і рівень доходу;</a:t>
            </a:r>
            <a:endParaRPr dirty="0" lang="ru-RU"/>
          </a:p>
          <a:p>
            <a:pPr lvl="0"/>
            <a:r>
              <a:rPr dirty="0" lang="uk-UA"/>
              <a:t>прослужити в армії 1 рік</a:t>
            </a:r>
            <a:endParaRPr dirty="0" lang="ru-RU"/>
          </a:p>
          <a:p>
            <a:r>
              <a:rPr dirty="0" lang="uk-UA"/>
              <a:t>Жінки в Афінах могли бути громадянами, але вони не брали участі в політичному житті. Повністю знаходилися під опікою чоловіка.</a:t>
            </a:r>
            <a:endParaRPr dirty="0" lang="ru-RU"/>
          </a:p>
          <a:p>
            <a:endParaRPr dirty="0" lang="ru-RU"/>
          </a:p>
        </p:txBody>
      </p:sp>
      <p:pic>
        <p:nvPicPr>
          <p:cNvPr id="2097159" name="Picture 24" descr="Лекции: Каждый из периодов развития культуры по-своему ценен, но одной из интереснейших страниц в истории мы называем Античную к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04048" y="0"/>
            <a:ext cx="4318000" cy="32385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0" name="Picture 5" descr="Города-государства Греции. 600-337 гг. до н. э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270931" y="3290893"/>
            <a:ext cx="3873069" cy="2974338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Объект 2"/>
          <p:cNvSpPr>
            <a:spLocks noGrp="1"/>
          </p:cNvSpPr>
          <p:nvPr>
            <p:ph idx="1"/>
          </p:nvPr>
        </p:nvSpPr>
        <p:spPr>
          <a:xfrm>
            <a:off x="4400334" y="620688"/>
            <a:ext cx="4464496" cy="5976664"/>
          </a:xfrm>
        </p:spPr>
        <p:txBody>
          <a:bodyPr>
            <a:normAutofit lnSpcReduction="10000"/>
          </a:bodyPr>
          <a:p>
            <a:r>
              <a:rPr dirty="0" lang="uk-UA"/>
              <a:t>594 р. до н.е. архонтом – правителем Афін став цар Солон, який </a:t>
            </a:r>
            <a:endParaRPr dirty="0" lang="ru-RU"/>
          </a:p>
          <a:p>
            <a:r>
              <a:rPr dirty="0" lang="uk-UA"/>
              <a:t>-скасував борги селян та заборонив боргове рабство</a:t>
            </a:r>
            <a:r>
              <a:rPr dirty="0" lang="uk-UA" smtClean="0"/>
              <a:t>;</a:t>
            </a:r>
          </a:p>
          <a:p>
            <a:r>
              <a:rPr dirty="0" lang="ru-RU" err="1"/>
              <a:t>Зміни</a:t>
            </a:r>
            <a:r>
              <a:rPr dirty="0" lang="ru-RU"/>
              <a:t> в </a:t>
            </a:r>
            <a:r>
              <a:rPr dirty="0" lang="ru-RU" err="1"/>
              <a:t>житті</a:t>
            </a:r>
            <a:r>
              <a:rPr dirty="0" lang="ru-RU"/>
              <a:t> селян </a:t>
            </a:r>
            <a:r>
              <a:rPr dirty="0" lang="ru-RU" err="1"/>
              <a:t>сприяли</a:t>
            </a:r>
            <a:r>
              <a:rPr dirty="0" lang="ru-RU"/>
              <a:t> </a:t>
            </a:r>
            <a:r>
              <a:rPr dirty="0" lang="ru-RU" err="1"/>
              <a:t>зміцненню</a:t>
            </a:r>
            <a:r>
              <a:rPr dirty="0" lang="ru-RU"/>
              <a:t> та </a:t>
            </a:r>
            <a:r>
              <a:rPr dirty="0" lang="ru-RU" err="1"/>
              <a:t>розвиткові</a:t>
            </a:r>
            <a:r>
              <a:rPr dirty="0" lang="ru-RU"/>
              <a:t> </a:t>
            </a:r>
            <a:r>
              <a:rPr dirty="0" lang="ru-RU" err="1"/>
              <a:t>їхніх</a:t>
            </a:r>
            <a:r>
              <a:rPr dirty="0" lang="ru-RU"/>
              <a:t> </a:t>
            </a:r>
            <a:r>
              <a:rPr dirty="0" lang="ru-RU" err="1"/>
              <a:t>господарств</a:t>
            </a:r>
            <a:r>
              <a:rPr dirty="0" lang="ru-RU"/>
              <a:t>. Та </a:t>
            </a:r>
            <a:r>
              <a:rPr dirty="0" lang="ru-RU" err="1"/>
              <a:t>найбільше</a:t>
            </a:r>
            <a:r>
              <a:rPr dirty="0" lang="ru-RU"/>
              <a:t> </a:t>
            </a:r>
            <a:r>
              <a:rPr dirty="0" lang="ru-RU" err="1"/>
              <a:t>важило</a:t>
            </a:r>
            <a:r>
              <a:rPr dirty="0" lang="ru-RU"/>
              <a:t> те, </a:t>
            </a:r>
            <a:r>
              <a:rPr dirty="0" lang="ru-RU" err="1"/>
              <a:t>що</a:t>
            </a:r>
            <a:r>
              <a:rPr dirty="0" lang="ru-RU"/>
              <a:t> </a:t>
            </a:r>
            <a:r>
              <a:rPr dirty="0" lang="ru-RU" err="1"/>
              <a:t>ці</a:t>
            </a:r>
            <a:r>
              <a:rPr dirty="0" lang="ru-RU"/>
              <a:t> </a:t>
            </a:r>
            <a:r>
              <a:rPr dirty="0" lang="ru-RU" err="1"/>
              <a:t>зміни</a:t>
            </a:r>
            <a:r>
              <a:rPr dirty="0" lang="ru-RU"/>
              <a:t> </a:t>
            </a:r>
            <a:r>
              <a:rPr dirty="0" lang="ru-RU" err="1"/>
              <a:t>підносили</a:t>
            </a:r>
            <a:r>
              <a:rPr dirty="0" lang="ru-RU"/>
              <a:t> дух </a:t>
            </a:r>
            <a:r>
              <a:rPr dirty="0" lang="ru-RU" err="1"/>
              <a:t>громадян</a:t>
            </a:r>
            <a:r>
              <a:rPr dirty="0" lang="ru-RU"/>
              <a:t>, </a:t>
            </a:r>
            <a:r>
              <a:rPr dirty="0" lang="ru-RU" err="1"/>
              <a:t>адже</a:t>
            </a:r>
            <a:r>
              <a:rPr dirty="0" lang="ru-RU"/>
              <a:t> </a:t>
            </a:r>
            <a:r>
              <a:rPr dirty="0" lang="ru-RU" err="1"/>
              <a:t>відтепер</a:t>
            </a:r>
            <a:r>
              <a:rPr dirty="0" lang="ru-RU"/>
              <a:t> і </a:t>
            </a:r>
            <a:r>
              <a:rPr dirty="0" lang="ru-RU" err="1"/>
              <a:t>найзлиденнішого</a:t>
            </a:r>
            <a:r>
              <a:rPr dirty="0" lang="ru-RU"/>
              <a:t> селянина не </a:t>
            </a:r>
            <a:r>
              <a:rPr dirty="0" lang="ru-RU" err="1"/>
              <a:t>можна</a:t>
            </a:r>
            <a:r>
              <a:rPr dirty="0" lang="ru-RU"/>
              <a:t> </a:t>
            </a:r>
            <a:r>
              <a:rPr dirty="0" lang="ru-RU" err="1"/>
              <a:t>було</a:t>
            </a:r>
            <a:r>
              <a:rPr dirty="0" lang="ru-RU"/>
              <a:t> </a:t>
            </a:r>
            <a:r>
              <a:rPr dirty="0" lang="ru-RU" err="1"/>
              <a:t>перетворити</a:t>
            </a:r>
            <a:r>
              <a:rPr dirty="0" lang="ru-RU"/>
              <a:t> на раба.</a:t>
            </a:r>
            <a:endParaRPr dirty="0" lang="uk-UA" smtClean="0"/>
          </a:p>
          <a:p>
            <a:endParaRPr dirty="0" lang="ru-RU"/>
          </a:p>
          <a:p>
            <a:pPr indent="0" marL="68580">
              <a:buNone/>
            </a:pPr>
            <a:endParaRPr dirty="0" lang="ru-RU"/>
          </a:p>
        </p:txBody>
      </p:sp>
      <p:pic>
        <p:nvPicPr>
          <p:cNvPr id="2097161" name="Picture 5" descr="Картинка 10 из 15441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-1804" y="1412776"/>
            <a:ext cx="4402138" cy="3751263"/>
          </a:xfrm>
          <a:prstGeom prst="rect"/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Объект 2"/>
          <p:cNvSpPr>
            <a:spLocks noGrp="1"/>
          </p:cNvSpPr>
          <p:nvPr>
            <p:ph idx="1"/>
          </p:nvPr>
        </p:nvSpPr>
        <p:spPr>
          <a:xfrm>
            <a:off x="4067944" y="908720"/>
            <a:ext cx="4256921" cy="5427965"/>
          </a:xfrm>
        </p:spPr>
        <p:txBody>
          <a:bodyPr>
            <a:normAutofit/>
          </a:bodyPr>
          <a:p>
            <a:r>
              <a:rPr dirty="0" lang="uk-UA"/>
              <a:t>поділив все вільне населення на 4 групи за майновим статусом: найбагатші – 500 </a:t>
            </a:r>
            <a:r>
              <a:rPr dirty="0" lang="uk-UA" err="1"/>
              <a:t>медимники</a:t>
            </a:r>
            <a:r>
              <a:rPr dirty="0" lang="uk-UA"/>
              <a:t>, вершники – урожай не менше ніж 300 </a:t>
            </a:r>
            <a:r>
              <a:rPr dirty="0" lang="uk-UA" err="1"/>
              <a:t>медимнів</a:t>
            </a:r>
            <a:r>
              <a:rPr dirty="0" lang="uk-UA"/>
              <a:t>, </a:t>
            </a:r>
            <a:r>
              <a:rPr dirty="0" lang="uk-UA" err="1"/>
              <a:t>зевгіти</a:t>
            </a:r>
            <a:r>
              <a:rPr dirty="0" lang="uk-UA"/>
              <a:t> – урожай не менше 200 </a:t>
            </a:r>
            <a:r>
              <a:rPr dirty="0" lang="uk-UA" err="1"/>
              <a:t>медимнів</a:t>
            </a:r>
            <a:r>
              <a:rPr dirty="0" lang="uk-UA"/>
              <a:t>, </a:t>
            </a:r>
            <a:r>
              <a:rPr dirty="0" lang="uk-UA" err="1"/>
              <a:t>фети</a:t>
            </a:r>
            <a:r>
              <a:rPr dirty="0" lang="uk-UA"/>
              <a:t> – всі хто мав дохід менше ніж 200 </a:t>
            </a:r>
            <a:r>
              <a:rPr dirty="0" lang="uk-UA" err="1"/>
              <a:t>медимнів</a:t>
            </a:r>
            <a:r>
              <a:rPr dirty="0" lang="uk-UA"/>
              <a:t>. (1 </a:t>
            </a:r>
            <a:r>
              <a:rPr dirty="0" lang="uk-UA" err="1"/>
              <a:t>медимн</a:t>
            </a:r>
            <a:r>
              <a:rPr dirty="0" lang="uk-UA"/>
              <a:t> – 52,5 л олії, вина чи пшениці)</a:t>
            </a:r>
            <a:endParaRPr dirty="0" lang="ru-RU"/>
          </a:p>
          <a:p>
            <a:endParaRPr dirty="0" lang="uk-UA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21247" y="1844824"/>
            <a:ext cx="4104075" cy="218884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Объект 2"/>
          <p:cNvSpPr>
            <a:spLocks noGrp="1"/>
          </p:cNvSpPr>
          <p:nvPr>
            <p:ph idx="1"/>
          </p:nvPr>
        </p:nvSpPr>
        <p:spPr>
          <a:xfrm>
            <a:off x="494035" y="548680"/>
            <a:ext cx="8229600" cy="3096343"/>
          </a:xfrm>
        </p:spPr>
        <p:txBody>
          <a:bodyPr>
            <a:normAutofit fontScale="91667" lnSpcReduction="20000"/>
          </a:bodyPr>
          <a:p>
            <a:r>
              <a:rPr dirty="0" lang="uk-UA"/>
              <a:t>Головним органом управління були Народні збори, де могли брати участь всі вільні громадяни Афін віком від 20 років. Народні збори ухвалювали закони, обирали посадових осіб. Також Солон створив Раду Чотирьохсот , яка готувала справи для розгляду на народних зборів.</a:t>
            </a:r>
            <a:endParaRPr dirty="0" lang="ru-RU"/>
          </a:p>
          <a:p>
            <a:r>
              <a:rPr dirty="0" lang="uk-UA"/>
              <a:t>510 р. до н.е. архонтом став </a:t>
            </a:r>
            <a:r>
              <a:rPr dirty="0" lang="uk-UA" err="1"/>
              <a:t>Клісфен</a:t>
            </a:r>
            <a:r>
              <a:rPr dirty="0" lang="uk-UA"/>
              <a:t>, який розділив каїну на 10 областей і запровадив Раду </a:t>
            </a:r>
            <a:r>
              <a:rPr dirty="0" lang="uk-UA" err="1"/>
              <a:t>Пятисот</a:t>
            </a:r>
            <a:r>
              <a:rPr dirty="0" lang="uk-UA"/>
              <a:t> – по 50 людей від кожної області. </a:t>
            </a:r>
            <a:r>
              <a:rPr dirty="0" lang="uk-UA" err="1"/>
              <a:t>Клісфен</a:t>
            </a:r>
            <a:r>
              <a:rPr dirty="0" lang="uk-UA"/>
              <a:t> запровадив остракізм – голосування черепками на народних зборах проти людини, яку громадяни вважають небезпечною для держави.</a:t>
            </a:r>
            <a:endParaRPr dirty="0" lang="ru-RU"/>
          </a:p>
          <a:p>
            <a:endParaRPr dirty="0" lang="ru-RU"/>
          </a:p>
        </p:txBody>
      </p:sp>
      <p:pic>
        <p:nvPicPr>
          <p:cNvPr id="2097163" name="Picture 9" descr="Мастерская - Выпускающий редактор - Страница 2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07704" y="3356992"/>
            <a:ext cx="5402263" cy="36004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24744" cy="1143000"/>
          </a:xfrm>
        </p:spPr>
        <p:txBody>
          <a:bodyPr/>
          <a:p>
            <a:r>
              <a:rPr dirty="0" lang="uk-UA" smtClean="0"/>
              <a:t>Спарта</a:t>
            </a:r>
            <a:endParaRPr dirty="0" lang="ru-RU"/>
          </a:p>
        </p:txBody>
      </p:sp>
      <p:sp>
        <p:nvSpPr>
          <p:cNvPr id="1048679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3754760" cy="4968552"/>
          </a:xfrm>
        </p:spPr>
        <p:txBody>
          <a:bodyPr>
            <a:normAutofit fontScale="95833" lnSpcReduction="20000"/>
          </a:bodyPr>
          <a:p>
            <a:r>
              <a:rPr dirty="0" lang="uk-UA"/>
              <a:t>Спарта – місто в області </a:t>
            </a:r>
            <a:r>
              <a:rPr dirty="0" lang="uk-UA" err="1"/>
              <a:t>Лаконіка</a:t>
            </a:r>
            <a:r>
              <a:rPr dirty="0" lang="uk-UA"/>
              <a:t>. Було засноване царем </a:t>
            </a:r>
            <a:r>
              <a:rPr dirty="0" lang="uk-UA" err="1"/>
              <a:t>Лакедемоном</a:t>
            </a:r>
            <a:r>
              <a:rPr dirty="0" lang="uk-UA"/>
              <a:t> в 15 ст. до н.е. і назване на честь його дружини – Спарта. Місто було відрізане від моря, тому тут займалися землеробством. Тут не існувало приватної власності і проголошувалася рівність громадян.</a:t>
            </a:r>
            <a:endParaRPr dirty="0" lang="ru-RU"/>
          </a:p>
          <a:p>
            <a:endParaRPr dirty="0" lang="ru-RU"/>
          </a:p>
        </p:txBody>
      </p:sp>
      <p:pic>
        <p:nvPicPr>
          <p:cNvPr id="2097164" name="Picture 7" descr="Greece_Delphi_Tholo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004048" y="1124744"/>
            <a:ext cx="3656012" cy="5256212"/>
          </a:xfrm>
          <a:prstGeom prst="rect"/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uk-UA"/>
          </a:p>
        </p:txBody>
      </p:sp>
      <p:sp>
        <p:nvSpPr>
          <p:cNvPr id="1048627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uk-UA"/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43541" y="332656"/>
            <a:ext cx="8256918" cy="6192688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4762872" cy="6192688"/>
          </a:xfrm>
        </p:spPr>
        <p:txBody>
          <a:bodyPr>
            <a:normAutofit fontScale="79167" lnSpcReduction="10000"/>
          </a:bodyPr>
          <a:p>
            <a:r>
              <a:rPr dirty="0" lang="uk-UA"/>
              <a:t>Щоб стати громадянином Спарти  потрібно було:</a:t>
            </a:r>
            <a:endParaRPr dirty="0" lang="ru-RU"/>
          </a:p>
          <a:p>
            <a:pPr lvl="0"/>
            <a:r>
              <a:rPr dirty="0" lang="uk-UA"/>
              <a:t>бути вільним громадянином, дитиною вільних спартанців;</a:t>
            </a:r>
            <a:endParaRPr dirty="0" lang="ru-RU"/>
          </a:p>
          <a:p>
            <a:pPr lvl="0"/>
            <a:r>
              <a:rPr dirty="0" lang="uk-UA"/>
              <a:t>пройти спеціальне навчання, що тривало від 7 до </a:t>
            </a:r>
            <a:r>
              <a:rPr dirty="0" lang="uk-UA" smtClean="0"/>
              <a:t>30 років;</a:t>
            </a:r>
            <a:endParaRPr dirty="0" lang="ru-RU"/>
          </a:p>
          <a:p>
            <a:pPr lvl="0"/>
            <a:r>
              <a:rPr dirty="0" lang="uk-UA"/>
              <a:t>вік – від 30 років для чоловіків, від 18 років для жінок.</a:t>
            </a:r>
            <a:endParaRPr dirty="0" lang="ru-RU"/>
          </a:p>
          <a:p>
            <a:pPr lvl="0"/>
            <a:r>
              <a:rPr dirty="0" lang="uk-UA"/>
              <a:t>дотримуватися правил спартанської общини – відвідувати спільні трапези, не мати золота та </a:t>
            </a:r>
            <a:r>
              <a:rPr dirty="0" lang="uk-UA" err="1"/>
              <a:t>коштовностей</a:t>
            </a:r>
            <a:r>
              <a:rPr dirty="0" lang="uk-UA"/>
              <a:t>, служити у війську.</a:t>
            </a:r>
            <a:endParaRPr dirty="0" lang="ru-RU"/>
          </a:p>
          <a:p>
            <a:r>
              <a:rPr dirty="0" lang="uk-UA"/>
              <a:t>Жінки в Спарті могли брати участь в спортивних змаганнях (біг, метання списа). Заміжні жінки та матері в певних ситуаціях навіть мали право голосу. Існувала навіть приказка, що тільки спартанські жінки народжують справжніх чоловіків.</a:t>
            </a:r>
            <a:endParaRPr dirty="0" lang="ru-RU"/>
          </a:p>
          <a:p>
            <a:endParaRPr dirty="0" lang="ru-RU"/>
          </a:p>
        </p:txBody>
      </p:sp>
      <p:pic>
        <p:nvPicPr>
          <p:cNvPr id="2097155" name="Picture 6" descr="Женщины-гладиатор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292080" y="332656"/>
            <a:ext cx="3754490" cy="270892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652120" y="3212976"/>
            <a:ext cx="3229897" cy="337120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lastClr="000000" val="windowText"/>
      </a:dk1>
      <a:lt1>
        <a:sysClr lastClr="FFFFFF" val="window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254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r="5400000" dist="50800" rotWithShape="0" sx="9600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Афінська та спартанська держави</dc:title>
  <dc:creator>7</dc:creator>
  <cp:lastModifiedBy>User</cp:lastModifiedBy>
  <dcterms:created xsi:type="dcterms:W3CDTF">2018-12-05T22:57:27Z</dcterms:created>
  <dcterms:modified xsi:type="dcterms:W3CDTF">2022-01-26T21:08:22Z</dcterms:modified>
</cp:coreProperties>
</file>