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9" r:id="rId13"/>
    <p:sldId id="270" r:id="rId14"/>
    <p:sldId id="271" r:id="rId15"/>
    <p:sldId id="272" r:id="rId16"/>
    <p:sldId id="273" r:id="rId17"/>
    <p:sldId id="274" r:id="rId18"/>
    <p:sldId id="275" r:id="rId19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843F06"/>
    <a:srgbClr val="5C2C04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tableStyles" Target="tableStyle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84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Титульный слайд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5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4858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FD04312-BA78-4FB4-B877-7C5CB9BB64D6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104858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E094A29-9036-49BC-9CAB-F653913F8C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Заголовок и вертикальный текст"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654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4865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FD04312-BA78-4FB4-B877-7C5CB9BB64D6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104865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E094A29-9036-49BC-9CAB-F653913F8C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Вертикальный заголовок и текст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649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48650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FD04312-BA78-4FB4-B877-7C5CB9BB64D6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1048651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E094A29-9036-49BC-9CAB-F653913F8C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Заголовок и объект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588" name="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4858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FD04312-BA78-4FB4-B877-7C5CB9BB64D6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1048590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1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E094A29-9036-49BC-9CAB-F653913F8C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Заголовок раздела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644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4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FD04312-BA78-4FB4-B877-7C5CB9BB64D6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104864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4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E094A29-9036-49BC-9CAB-F653913F8C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Два объекта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595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48596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4859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FD04312-BA78-4FB4-B877-7C5CB9BB64D6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104859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E094A29-9036-49BC-9CAB-F653913F8C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Сравнение">
    <p:spTree>
      <p:nvGrpSpPr>
        <p:cNvPr id="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675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76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48677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78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4867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FD04312-BA78-4FB4-B877-7C5CB9BB64D6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104868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1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E094A29-9036-49BC-9CAB-F653913F8C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Только заголовок"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659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FD04312-BA78-4FB4-B877-7C5CB9BB64D6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1048660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1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E094A29-9036-49BC-9CAB-F653913F8C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Пустой слайд"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FD04312-BA78-4FB4-B877-7C5CB9BB64D6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104861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1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E094A29-9036-49BC-9CAB-F653913F8C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Объект с подписью">
    <p:spTree>
      <p:nvGrpSpPr>
        <p:cNvPr id="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669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48670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7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FD04312-BA78-4FB4-B877-7C5CB9BB64D6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104867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E094A29-9036-49BC-9CAB-F653913F8C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Рисунок с подписью">
    <p:spTree>
      <p:nvGrpSpPr>
        <p:cNvPr id="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66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66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6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6FD04312-BA78-4FB4-B877-7C5CB9BB64D6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104866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E094A29-9036-49BC-9CAB-F653913F8C7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48577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48578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04312-BA78-4FB4-B877-7C5CB9BB64D6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104857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94A29-9036-49BC-9CAB-F653913F8C7B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4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slideLayout" Target="../slideLayouts/slideLayout4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19.jpeg"/><Relationship Id="rId3" Type="http://schemas.openxmlformats.org/officeDocument/2006/relationships/image" Target="../media/image20.jpeg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21.jpeg"/><Relationship Id="rId3" Type="http://schemas.openxmlformats.org/officeDocument/2006/relationships/image" Target="../media/image22.jpeg"/><Relationship Id="rId4" Type="http://schemas.openxmlformats.org/officeDocument/2006/relationships/slideLayout" Target="../slideLayouts/slideLayout4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4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slideLayout" Target="../slideLayouts/slideLayout4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Рисунок 3" descr="Пов’язане зображення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/>
          <a:noFill/>
          <a:ln>
            <a:noFill/>
          </a:ln>
        </p:spPr>
      </p:pic>
      <p:sp>
        <p:nvSpPr>
          <p:cNvPr id="1048586" name="Заголовок 1"/>
          <p:cNvSpPr>
            <a:spLocks noGrp="1"/>
          </p:cNvSpPr>
          <p:nvPr>
            <p:ph type="ctrTitle"/>
          </p:nvPr>
        </p:nvSpPr>
        <p:spPr>
          <a:xfrm>
            <a:off x="0" y="4581128"/>
            <a:ext cx="5364088" cy="1470025"/>
          </a:xfrm>
        </p:spPr>
        <p:txBody>
          <a:bodyPr>
            <a:noAutofit/>
          </a:bodyPr>
          <a:p>
            <a:r>
              <a:rPr b="1" dirty="0" sz="11500" lang="uk-UA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Спарта</a:t>
            </a:r>
            <a:r>
              <a:rPr b="1" dirty="0" sz="13800" lang="uk-UA" smtClean="0"/>
              <a:t> </a:t>
            </a:r>
            <a:endParaRPr b="1" dirty="0" sz="13800" lang="en-US"/>
          </a:p>
        </p:txBody>
      </p:sp>
    </p:spTree>
  </p:cSld>
  <p:clrMapOvr>
    <a:masterClrMapping/>
  </p:clrMapOvr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</p:bgPr>
    </p:bg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Рисунок 1" descr="Результат пошуку зображень за запитом &quot;мессенські війни&quot;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0"/>
            <a:ext cx="7020272" cy="6858000"/>
          </a:xfrm>
          <a:prstGeom prst="rect"/>
          <a:noFill/>
          <a:ln>
            <a:noFill/>
          </a:ln>
        </p:spPr>
      </p:pic>
      <p:sp>
        <p:nvSpPr>
          <p:cNvPr id="1048619" name="Прямоугольник 2"/>
          <p:cNvSpPr/>
          <p:nvPr/>
        </p:nvSpPr>
        <p:spPr>
          <a:xfrm>
            <a:off x="7020272" y="260648"/>
            <a:ext cx="2123728" cy="792088"/>
          </a:xfrm>
          <a:prstGeom prst="rect"/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400" lang="uk-UA" err="1" smtClean="0"/>
              <a:t>Архагети</a:t>
            </a:r>
            <a:r>
              <a:rPr b="1" dirty="0" sz="2400" lang="uk-UA" smtClean="0"/>
              <a:t>  - </a:t>
            </a:r>
            <a:r>
              <a:rPr dirty="0" sz="2000" lang="uk-UA" smtClean="0"/>
              <a:t>обиралися на рік</a:t>
            </a:r>
            <a:endParaRPr dirty="0" lang="en-US"/>
          </a:p>
        </p:txBody>
      </p:sp>
      <p:sp>
        <p:nvSpPr>
          <p:cNvPr id="1048620" name="Прямоугольник 3"/>
          <p:cNvSpPr/>
          <p:nvPr/>
        </p:nvSpPr>
        <p:spPr>
          <a:xfrm>
            <a:off x="7020272" y="3429000"/>
            <a:ext cx="2123728" cy="1656184"/>
          </a:xfrm>
          <a:prstGeom prst="rect"/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400" lang="uk-UA" err="1" smtClean="0"/>
              <a:t>Герусія</a:t>
            </a:r>
            <a:r>
              <a:rPr dirty="0" lang="uk-UA" smtClean="0"/>
              <a:t> – </a:t>
            </a:r>
            <a:r>
              <a:rPr dirty="0" sz="2000" lang="uk-UA" smtClean="0"/>
              <a:t>30 </a:t>
            </a:r>
            <a:r>
              <a:rPr dirty="0" sz="2000" lang="uk-UA" err="1" smtClean="0"/>
              <a:t>геронтів</a:t>
            </a:r>
            <a:r>
              <a:rPr dirty="0" sz="2000" lang="uk-UA" smtClean="0"/>
              <a:t> керували державою у мирний час</a:t>
            </a:r>
            <a:endParaRPr dirty="0" lang="en-US"/>
          </a:p>
        </p:txBody>
      </p:sp>
      <p:sp>
        <p:nvSpPr>
          <p:cNvPr id="1048621" name="Прямоугольник 4"/>
          <p:cNvSpPr/>
          <p:nvPr/>
        </p:nvSpPr>
        <p:spPr>
          <a:xfrm>
            <a:off x="7020272" y="5301208"/>
            <a:ext cx="2123728" cy="1346448"/>
          </a:xfrm>
          <a:prstGeom prst="rect"/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400" lang="uk-UA" err="1" smtClean="0"/>
              <a:t>Апела</a:t>
            </a:r>
            <a:r>
              <a:rPr b="1" dirty="0" sz="2400" lang="uk-UA" smtClean="0"/>
              <a:t> </a:t>
            </a:r>
            <a:r>
              <a:rPr dirty="0" lang="uk-UA" smtClean="0"/>
              <a:t>– </a:t>
            </a:r>
            <a:r>
              <a:rPr dirty="0" sz="2000" lang="uk-UA" smtClean="0"/>
              <a:t>участь  мали право брати лише громадяни-воїни</a:t>
            </a:r>
            <a:endParaRPr dirty="0" lang="en-US"/>
          </a:p>
        </p:txBody>
      </p:sp>
      <p:sp>
        <p:nvSpPr>
          <p:cNvPr id="1048622" name="Прямоугольник 5"/>
          <p:cNvSpPr/>
          <p:nvPr/>
        </p:nvSpPr>
        <p:spPr>
          <a:xfrm>
            <a:off x="7020272" y="1340768"/>
            <a:ext cx="2123728" cy="1944216"/>
          </a:xfrm>
          <a:prstGeom prst="rect"/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/>
            <a:r>
              <a:rPr b="1" dirty="0" sz="2400" lang="uk-UA" err="1" smtClean="0"/>
              <a:t>Ефори</a:t>
            </a:r>
            <a:r>
              <a:rPr dirty="0" lang="uk-UA" smtClean="0"/>
              <a:t> (5 осіб) – </a:t>
            </a:r>
            <a:r>
              <a:rPr dirty="0" sz="2000" lang="uk-UA" smtClean="0"/>
              <a:t>їм належала найбільша влада. Мали право контролювати всіх, навіть царів</a:t>
            </a:r>
            <a:endParaRPr dirty="0" lang="en-US"/>
          </a:p>
        </p:txBody>
      </p:sp>
    </p:spTree>
  </p:cSld>
  <p:clrMapOvr>
    <a:masterClrMapping/>
  </p:clrMapOvr>
  <p:timing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Рисунок 3" descr="Пов’язане зображення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rcRect r="133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/>
          <a:noFill/>
          <a:ln>
            <a:noFill/>
          </a:ln>
        </p:spPr>
      </p:pic>
      <p:sp>
        <p:nvSpPr>
          <p:cNvPr id="1048628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4186808" cy="5793507"/>
          </a:xfrm>
          <a:solidFill>
            <a:schemeClr val="bg2">
              <a:lumMod val="75000"/>
              <a:alpha val="72000"/>
            </a:schemeClr>
          </a:solidFill>
        </p:spPr>
        <p:txBody>
          <a:bodyPr/>
          <a:p>
            <a:r>
              <a:rPr b="1" dirty="0" lang="ru-RU" err="1" smtClean="0"/>
              <a:t>Усі</a:t>
            </a:r>
            <a:r>
              <a:rPr b="1" dirty="0" lang="ru-RU" smtClean="0"/>
              <a:t> </a:t>
            </a:r>
            <a:r>
              <a:rPr b="1" dirty="0" lang="ru-RU" err="1" smtClean="0"/>
              <a:t>чоловіки</a:t>
            </a:r>
            <a:r>
              <a:rPr b="1" dirty="0" lang="ru-RU" smtClean="0"/>
              <a:t> </a:t>
            </a:r>
            <a:r>
              <a:rPr b="1" dirty="0" lang="ru-RU" err="1" smtClean="0"/>
              <a:t>поліса</a:t>
            </a:r>
            <a:r>
              <a:rPr b="1" dirty="0" lang="ru-RU" smtClean="0"/>
              <a:t> становили </a:t>
            </a:r>
            <a:r>
              <a:rPr b="1" dirty="0" lang="ru-RU" err="1" smtClean="0"/>
              <a:t>могутню</a:t>
            </a:r>
            <a:r>
              <a:rPr b="1" dirty="0" lang="ru-RU" smtClean="0"/>
              <a:t> </a:t>
            </a:r>
            <a:r>
              <a:rPr b="1" dirty="0" lang="ru-RU" err="1" smtClean="0"/>
              <a:t>армію</a:t>
            </a:r>
            <a:r>
              <a:rPr b="1" dirty="0" lang="ru-RU" smtClean="0"/>
              <a:t>. </a:t>
            </a:r>
            <a:endParaRPr b="1" dirty="0" lang="ru-RU" smtClean="0"/>
          </a:p>
          <a:p>
            <a:r>
              <a:rPr b="1" dirty="0" lang="ru-RU" err="1" smtClean="0"/>
              <a:t>Громадяни</a:t>
            </a:r>
            <a:r>
              <a:rPr b="1" dirty="0" lang="ru-RU" smtClean="0"/>
              <a:t> </a:t>
            </a:r>
            <a:r>
              <a:rPr b="1" dirty="0" lang="ru-RU" err="1" smtClean="0"/>
              <a:t>Спарти</a:t>
            </a:r>
            <a:r>
              <a:rPr b="1" dirty="0" lang="ru-RU" smtClean="0"/>
              <a:t> не </a:t>
            </a:r>
            <a:r>
              <a:rPr b="1" dirty="0" lang="ru-RU" err="1" smtClean="0"/>
              <a:t>мали</a:t>
            </a:r>
            <a:r>
              <a:rPr b="1" dirty="0" lang="ru-RU" smtClean="0"/>
              <a:t> права </a:t>
            </a:r>
            <a:r>
              <a:rPr b="1" dirty="0" lang="ru-RU" err="1" smtClean="0"/>
              <a:t>займатися</a:t>
            </a:r>
            <a:r>
              <a:rPr b="1" dirty="0" lang="ru-RU" smtClean="0"/>
              <a:t> </a:t>
            </a:r>
            <a:r>
              <a:rPr b="1" dirty="0" lang="ru-RU" err="1" smtClean="0"/>
              <a:t>торгівлею</a:t>
            </a:r>
            <a:r>
              <a:rPr b="1" dirty="0" lang="ru-RU" smtClean="0"/>
              <a:t> </a:t>
            </a:r>
            <a:r>
              <a:rPr b="1" dirty="0" lang="ru-RU" err="1" smtClean="0"/>
              <a:t>або</a:t>
            </a:r>
            <a:r>
              <a:rPr b="1" dirty="0" lang="ru-RU" smtClean="0"/>
              <a:t> ремеслом</a:t>
            </a:r>
            <a:r>
              <a:rPr b="1" dirty="0" lang="ru-RU" smtClean="0"/>
              <a:t>.</a:t>
            </a:r>
          </a:p>
          <a:p>
            <a:r>
              <a:rPr b="1" dirty="0" lang="ru-RU" smtClean="0"/>
              <a:t> </a:t>
            </a:r>
            <a:r>
              <a:rPr b="1" dirty="0" lang="ru-RU" err="1" smtClean="0"/>
              <a:t>Серед</a:t>
            </a:r>
            <a:r>
              <a:rPr b="1" dirty="0" lang="ru-RU" smtClean="0"/>
              <a:t> </a:t>
            </a:r>
            <a:r>
              <a:rPr b="1" dirty="0" lang="ru-RU" err="1" smtClean="0"/>
              <a:t>спартанців</a:t>
            </a:r>
            <a:r>
              <a:rPr b="1" dirty="0" lang="ru-RU" smtClean="0"/>
              <a:t> не </a:t>
            </a:r>
            <a:r>
              <a:rPr b="1" dirty="0" lang="ru-RU" err="1" smtClean="0"/>
              <a:t>було</a:t>
            </a:r>
            <a:r>
              <a:rPr b="1" dirty="0" lang="ru-RU" smtClean="0"/>
              <a:t> </a:t>
            </a:r>
            <a:r>
              <a:rPr b="1" dirty="0" lang="ru-RU" err="1" smtClean="0"/>
              <a:t>ні</a:t>
            </a:r>
            <a:r>
              <a:rPr b="1" dirty="0" lang="ru-RU" smtClean="0"/>
              <a:t> </a:t>
            </a:r>
            <a:r>
              <a:rPr b="1" dirty="0" lang="ru-RU" err="1" smtClean="0"/>
              <a:t>бідних</a:t>
            </a:r>
            <a:r>
              <a:rPr b="1" dirty="0" lang="ru-RU" smtClean="0"/>
              <a:t>, </a:t>
            </a:r>
            <a:r>
              <a:rPr b="1" dirty="0" lang="ru-RU" err="1" smtClean="0"/>
              <a:t>ні</a:t>
            </a:r>
            <a:r>
              <a:rPr b="1" dirty="0" lang="ru-RU" smtClean="0"/>
              <a:t> </a:t>
            </a:r>
            <a:r>
              <a:rPr b="1" dirty="0" lang="ru-RU" err="1" smtClean="0"/>
              <a:t>багатих</a:t>
            </a:r>
            <a:r>
              <a:rPr b="1" dirty="0" lang="ru-RU" smtClean="0"/>
              <a:t>.</a:t>
            </a:r>
            <a:endParaRPr b="1" dirty="0" lang="en-US"/>
          </a:p>
        </p:txBody>
      </p:sp>
    </p:spTree>
  </p:cSld>
  <p:clrMapOvr>
    <a:masterClrMapping/>
  </p:clrMapOvr>
  <p:timing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Рисунок 4" descr=" 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/>
          <a:noFill/>
          <a:ln>
            <a:noFill/>
          </a:ln>
        </p:spPr>
      </p:pic>
      <p:sp>
        <p:nvSpPr>
          <p:cNvPr id="1048629" name="Заголовок 1"/>
          <p:cNvSpPr>
            <a:spLocks noGrp="1"/>
          </p:cNvSpPr>
          <p:nvPr>
            <p:ph idx="1"/>
          </p:nvPr>
        </p:nvSpPr>
        <p:spPr>
          <a:xfrm>
            <a:off x="1259632" y="549275"/>
            <a:ext cx="6840760" cy="5576888"/>
          </a:xfrm>
        </p:spPr>
        <p:txBody>
          <a:bodyPr>
            <a:normAutofit fontScale="93750" lnSpcReduction="20000"/>
          </a:bodyPr>
          <a:p>
            <a:pPr>
              <a:buNone/>
            </a:pPr>
            <a:r>
              <a:rPr b="1" dirty="0" lang="ru-RU" smtClean="0"/>
              <a:t>Основою </a:t>
            </a:r>
            <a:r>
              <a:rPr b="1" dirty="0" lang="ru-RU" err="1" smtClean="0"/>
              <a:t>законів</a:t>
            </a:r>
            <a:r>
              <a:rPr b="1" dirty="0" lang="ru-RU" smtClean="0"/>
              <a:t> </a:t>
            </a:r>
            <a:r>
              <a:rPr b="1" dirty="0" lang="ru-RU" err="1" smtClean="0"/>
              <a:t>був</a:t>
            </a:r>
            <a:r>
              <a:rPr b="1" dirty="0" lang="ru-RU" smtClean="0"/>
              <a:t> принцип </a:t>
            </a:r>
            <a:r>
              <a:rPr b="1" dirty="0" lang="ru-RU" err="1" smtClean="0"/>
              <a:t>рівності</a:t>
            </a:r>
            <a:r>
              <a:rPr b="1" dirty="0" lang="ru-RU" smtClean="0"/>
              <a:t>. </a:t>
            </a:r>
            <a:r>
              <a:rPr dirty="0" lang="ru-RU" err="1" smtClean="0"/>
              <a:t>Запроваджувалася</a:t>
            </a:r>
            <a:r>
              <a:rPr dirty="0" lang="ru-RU" smtClean="0"/>
              <a:t> система </a:t>
            </a:r>
            <a:r>
              <a:rPr dirty="0" lang="ru-RU" err="1" smtClean="0"/>
              <a:t>заходів</a:t>
            </a:r>
            <a:r>
              <a:rPr dirty="0" lang="ru-RU" smtClean="0"/>
              <a:t>, </a:t>
            </a:r>
            <a:r>
              <a:rPr dirty="0" lang="ru-RU" err="1" smtClean="0"/>
              <a:t>спрямованих</a:t>
            </a:r>
            <a:r>
              <a:rPr dirty="0" lang="ru-RU" smtClean="0"/>
              <a:t> </a:t>
            </a:r>
            <a:r>
              <a:rPr dirty="0" lang="ru-RU" err="1" smtClean="0"/>
              <a:t>проти</a:t>
            </a:r>
            <a:r>
              <a:rPr dirty="0" lang="ru-RU" smtClean="0"/>
              <a:t> </a:t>
            </a:r>
            <a:r>
              <a:rPr dirty="0" lang="ru-RU" err="1" smtClean="0"/>
              <a:t>особистого</a:t>
            </a:r>
            <a:r>
              <a:rPr dirty="0" lang="ru-RU" smtClean="0"/>
              <a:t> </a:t>
            </a:r>
            <a:r>
              <a:rPr dirty="0" lang="ru-RU" err="1" smtClean="0"/>
              <a:t>збагачення</a:t>
            </a:r>
            <a:r>
              <a:rPr dirty="0" lang="ru-RU" smtClean="0"/>
              <a:t>:</a:t>
            </a:r>
          </a:p>
          <a:p>
            <a:r>
              <a:rPr dirty="0" lang="ru-RU" smtClean="0"/>
              <a:t> </a:t>
            </a:r>
            <a:r>
              <a:rPr dirty="0" lang="ru-RU" err="1" smtClean="0"/>
              <a:t>вилучено</a:t>
            </a:r>
            <a:r>
              <a:rPr dirty="0" lang="ru-RU" smtClean="0"/>
              <a:t> </a:t>
            </a:r>
            <a:r>
              <a:rPr dirty="0" lang="ru-RU" err="1" smtClean="0"/>
              <a:t>з</a:t>
            </a:r>
            <a:r>
              <a:rPr dirty="0" lang="ru-RU" smtClean="0"/>
              <a:t> </a:t>
            </a:r>
            <a:r>
              <a:rPr dirty="0" lang="ru-RU" err="1" smtClean="0"/>
              <a:t>обігу</a:t>
            </a:r>
            <a:r>
              <a:rPr dirty="0" lang="ru-RU" smtClean="0"/>
              <a:t> </a:t>
            </a:r>
            <a:r>
              <a:rPr dirty="0" lang="ru-RU" err="1" smtClean="0"/>
              <a:t>золоті</a:t>
            </a:r>
            <a:r>
              <a:rPr dirty="0" lang="ru-RU" smtClean="0"/>
              <a:t> та </a:t>
            </a:r>
            <a:r>
              <a:rPr dirty="0" lang="ru-RU" err="1" smtClean="0"/>
              <a:t>срібні</a:t>
            </a:r>
            <a:r>
              <a:rPr dirty="0" lang="ru-RU" smtClean="0"/>
              <a:t> </a:t>
            </a:r>
            <a:r>
              <a:rPr dirty="0" lang="ru-RU" err="1" smtClean="0"/>
              <a:t>монети</a:t>
            </a:r>
            <a:r>
              <a:rPr dirty="0" lang="ru-RU" smtClean="0"/>
              <a:t>, </a:t>
            </a:r>
            <a:endParaRPr dirty="0" lang="ru-RU" smtClean="0"/>
          </a:p>
          <a:p>
            <a:r>
              <a:rPr dirty="0" lang="ru-RU" smtClean="0"/>
              <a:t>заборонено </a:t>
            </a:r>
            <a:r>
              <a:rPr dirty="0" lang="ru-RU" err="1" smtClean="0"/>
              <a:t>купівлю-продаж</a:t>
            </a:r>
            <a:r>
              <a:rPr dirty="0" lang="ru-RU" smtClean="0"/>
              <a:t> </a:t>
            </a:r>
            <a:r>
              <a:rPr dirty="0" lang="ru-RU" err="1" smtClean="0"/>
              <a:t>землі</a:t>
            </a:r>
            <a:r>
              <a:rPr dirty="0" lang="ru-RU" smtClean="0"/>
              <a:t>,</a:t>
            </a:r>
          </a:p>
          <a:p>
            <a:r>
              <a:rPr dirty="0" lang="ru-RU" smtClean="0"/>
              <a:t> </a:t>
            </a:r>
            <a:r>
              <a:rPr dirty="0" lang="ru-RU" err="1" smtClean="0"/>
              <a:t>всі</a:t>
            </a:r>
            <a:r>
              <a:rPr dirty="0" lang="ru-RU" smtClean="0"/>
              <a:t> </a:t>
            </a:r>
            <a:r>
              <a:rPr dirty="0" lang="ru-RU" err="1" smtClean="0"/>
              <a:t>спартіати</a:t>
            </a:r>
            <a:r>
              <a:rPr dirty="0" lang="ru-RU" smtClean="0"/>
              <a:t> </a:t>
            </a:r>
            <a:r>
              <a:rPr dirty="0" lang="ru-RU" err="1" smtClean="0"/>
              <a:t>мали</a:t>
            </a:r>
            <a:r>
              <a:rPr dirty="0" lang="ru-RU" smtClean="0"/>
              <a:t> </a:t>
            </a:r>
            <a:r>
              <a:rPr dirty="0" lang="ru-RU" err="1" smtClean="0"/>
              <a:t>носити</a:t>
            </a:r>
            <a:r>
              <a:rPr dirty="0" lang="ru-RU" smtClean="0"/>
              <a:t> </a:t>
            </a:r>
            <a:r>
              <a:rPr dirty="0" lang="ru-RU" err="1" smtClean="0"/>
              <a:t>простий</a:t>
            </a:r>
            <a:r>
              <a:rPr dirty="0" lang="ru-RU" smtClean="0"/>
              <a:t> </a:t>
            </a:r>
            <a:r>
              <a:rPr dirty="0" lang="ru-RU" err="1" smtClean="0"/>
              <a:t>і</a:t>
            </a:r>
            <a:r>
              <a:rPr dirty="0" lang="ru-RU" smtClean="0"/>
              <a:t> </a:t>
            </a:r>
            <a:r>
              <a:rPr dirty="0" lang="ru-RU" err="1" smtClean="0"/>
              <a:t>грубий</a:t>
            </a:r>
            <a:r>
              <a:rPr dirty="0" lang="ru-RU" smtClean="0"/>
              <a:t> </a:t>
            </a:r>
            <a:r>
              <a:rPr dirty="0" lang="ru-RU" err="1" smtClean="0"/>
              <a:t>одяг</a:t>
            </a:r>
            <a:r>
              <a:rPr dirty="0" lang="ru-RU" smtClean="0"/>
              <a:t>,</a:t>
            </a:r>
          </a:p>
          <a:p>
            <a:r>
              <a:rPr dirty="0" lang="ru-RU" smtClean="0"/>
              <a:t> </a:t>
            </a:r>
            <a:r>
              <a:rPr dirty="0" lang="ru-RU" err="1" smtClean="0"/>
              <a:t>було</a:t>
            </a:r>
            <a:r>
              <a:rPr dirty="0" lang="ru-RU" smtClean="0"/>
              <a:t> </a:t>
            </a:r>
            <a:r>
              <a:rPr dirty="0" lang="ru-RU" err="1" smtClean="0"/>
              <a:t>накладено</a:t>
            </a:r>
            <a:r>
              <a:rPr dirty="0" lang="ru-RU" smtClean="0"/>
              <a:t> </a:t>
            </a:r>
            <a:r>
              <a:rPr dirty="0" lang="ru-RU" err="1" smtClean="0"/>
              <a:t>заборону</a:t>
            </a:r>
            <a:r>
              <a:rPr dirty="0" lang="ru-RU" smtClean="0"/>
              <a:t> на </a:t>
            </a:r>
            <a:r>
              <a:rPr dirty="0" lang="ru-RU" err="1" smtClean="0"/>
              <a:t>виробництво</a:t>
            </a:r>
            <a:r>
              <a:rPr dirty="0" lang="ru-RU" smtClean="0"/>
              <a:t> </a:t>
            </a:r>
            <a:r>
              <a:rPr dirty="0" lang="ru-RU" err="1" smtClean="0"/>
              <a:t>і</a:t>
            </a:r>
            <a:r>
              <a:rPr dirty="0" lang="ru-RU" smtClean="0"/>
              <a:t> </a:t>
            </a:r>
            <a:r>
              <a:rPr dirty="0" lang="ru-RU" err="1" smtClean="0"/>
              <a:t>користування</a:t>
            </a:r>
            <a:r>
              <a:rPr dirty="0" lang="ru-RU" smtClean="0"/>
              <a:t> предметами </a:t>
            </a:r>
            <a:r>
              <a:rPr dirty="0" lang="ru-RU" err="1" smtClean="0"/>
              <a:t>розкоші</a:t>
            </a:r>
            <a:r>
              <a:rPr dirty="0" lang="ru-RU" smtClean="0"/>
              <a:t> </a:t>
            </a:r>
            <a:r>
              <a:rPr dirty="0" lang="ru-RU" err="1" smtClean="0"/>
              <a:t>тощо</a:t>
            </a:r>
            <a:r>
              <a:rPr dirty="0" lang="ru-RU" smtClean="0"/>
              <a:t>. </a:t>
            </a:r>
            <a:endParaRPr dirty="0" lang="ru-RU" smtClean="0"/>
          </a:p>
          <a:p>
            <a:r>
              <a:rPr dirty="0" lang="ru-RU" err="1" smtClean="0"/>
              <a:t>Запроваджено</a:t>
            </a:r>
            <a:r>
              <a:rPr dirty="0" lang="ru-RU" smtClean="0"/>
              <a:t> </a:t>
            </a:r>
            <a:r>
              <a:rPr dirty="0" lang="ru-RU" err="1" smtClean="0"/>
              <a:t>спільні</a:t>
            </a:r>
            <a:r>
              <a:rPr dirty="0" lang="ru-RU" smtClean="0"/>
              <a:t> </a:t>
            </a:r>
            <a:r>
              <a:rPr dirty="0" lang="ru-RU" err="1" smtClean="0"/>
              <a:t>трапези</a:t>
            </a:r>
            <a:r>
              <a:rPr dirty="0" lang="ru-RU" smtClean="0"/>
              <a:t>.</a:t>
            </a:r>
            <a:endParaRPr dirty="0" lang="en-US"/>
          </a:p>
        </p:txBody>
      </p:sp>
    </p:spTree>
  </p:cSld>
  <p:clrMapOvr>
    <a:masterClrMapping/>
  </p:clrMapOvr>
  <p:timing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3F0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p:bgPr>
    </p:bg>
    <p:spTree>
      <p:nvGrpSpPr>
        <p:cNvPr id="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Содержимое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2232247"/>
          </a:xfrm>
        </p:spPr>
        <p:txBody>
          <a:bodyPr>
            <a:normAutofit fontScale="81250" lnSpcReduction="10000"/>
          </a:bodyPr>
          <a:p>
            <a:r>
              <a:rPr b="1" dirty="0" lang="uk-UA" smtClean="0">
                <a:solidFill>
                  <a:schemeClr val="bg1"/>
                </a:solidFill>
              </a:rPr>
              <a:t>У Спарті батьки не мали права розпоряджатися своєю новонародженою дитиною – її долю вирішували </a:t>
            </a:r>
            <a:r>
              <a:rPr b="1" dirty="0" lang="uk-UA" err="1" smtClean="0">
                <a:solidFill>
                  <a:schemeClr val="bg1"/>
                </a:solidFill>
              </a:rPr>
              <a:t>геронти</a:t>
            </a:r>
            <a:r>
              <a:rPr b="1" dirty="0" lang="uk-UA" smtClean="0">
                <a:solidFill>
                  <a:schemeClr val="bg1"/>
                </a:solidFill>
              </a:rPr>
              <a:t>. І Вони прискіпливо оглядали дитину і, якщо вирішували, що вона слабка, наказували кинути її у прірву.</a:t>
            </a:r>
            <a:endParaRPr b="1" dirty="0" lang="en-US">
              <a:solidFill>
                <a:schemeClr val="bg1"/>
              </a:solidFill>
            </a:endParaRPr>
          </a:p>
        </p:txBody>
      </p:sp>
      <p:pic>
        <p:nvPicPr>
          <p:cNvPr id="2097174" name="Рисунок 3" descr="Пов’язане зображення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1763688" y="2537460"/>
            <a:ext cx="5760720" cy="4320540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4038600" cy="5937523"/>
          </a:xfrm>
        </p:spPr>
        <p:txBody>
          <a:bodyPr>
            <a:normAutofit lnSpcReduction="10000"/>
          </a:bodyPr>
          <a:p>
            <a:endParaRPr dirty="0" lang="en-US"/>
          </a:p>
        </p:txBody>
      </p:sp>
      <p:sp>
        <p:nvSpPr>
          <p:cNvPr id="1048632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0"/>
            <a:ext cx="4572000" cy="6858000"/>
          </a:xfrm>
          <a:gradFill>
            <a:gsLst>
              <a:gs pos="0">
                <a:srgbClr val="843F06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2857" lnSpcReduction="10000"/>
          </a:bodyPr>
          <a:p>
            <a:r>
              <a:rPr b="1" dirty="0" lang="uk-UA" smtClean="0">
                <a:solidFill>
                  <a:schemeClr val="bg1"/>
                </a:solidFill>
              </a:rPr>
              <a:t>Життя спартанців проходило у постійних військових вправах</a:t>
            </a:r>
            <a:r>
              <a:rPr b="1" dirty="0" lang="uk-UA" smtClean="0">
                <a:solidFill>
                  <a:schemeClr val="bg1"/>
                </a:solidFill>
              </a:rPr>
              <a:t>.</a:t>
            </a:r>
          </a:p>
          <a:p>
            <a:r>
              <a:rPr dirty="0" lang="uk-UA" smtClean="0"/>
              <a:t> </a:t>
            </a:r>
            <a:r>
              <a:rPr dirty="0" lang="uk-UA" smtClean="0"/>
              <a:t>Хлопчики із 7</a:t>
            </a:r>
            <a:r>
              <a:rPr dirty="0" lang="uk-UA" smtClean="0"/>
              <a:t> </a:t>
            </a:r>
            <a:r>
              <a:rPr dirty="0" lang="uk-UA" smtClean="0"/>
              <a:t>років вчилися мистецтва війни у спеціальних школах. </a:t>
            </a:r>
            <a:endParaRPr dirty="0" lang="uk-UA" smtClean="0"/>
          </a:p>
          <a:p>
            <a:r>
              <a:rPr dirty="0" lang="uk-UA" smtClean="0"/>
              <a:t>З</a:t>
            </a:r>
            <a:r>
              <a:rPr dirty="0" lang="uk-UA" smtClean="0"/>
              <a:t> 14 років їм дозволялося носити зброю. </a:t>
            </a:r>
            <a:endParaRPr dirty="0" lang="uk-UA" smtClean="0"/>
          </a:p>
          <a:p>
            <a:r>
              <a:rPr dirty="0" lang="uk-UA" smtClean="0"/>
              <a:t>З </a:t>
            </a:r>
            <a:r>
              <a:rPr dirty="0" lang="uk-UA" smtClean="0"/>
              <a:t>16 років і до старості спартанець зобов'язаний був служити в армії</a:t>
            </a:r>
            <a:r>
              <a:rPr dirty="0" lang="uk-UA" smtClean="0"/>
              <a:t>.</a:t>
            </a:r>
          </a:p>
          <a:p>
            <a:r>
              <a:rPr dirty="0" lang="uk-UA" smtClean="0"/>
              <a:t> </a:t>
            </a:r>
            <a:r>
              <a:rPr dirty="0" lang="uk-UA" smtClean="0"/>
              <a:t>У 30 років спартанець вважався повнолітнім і мав право отримати ділянку землі та одружитися. </a:t>
            </a:r>
            <a:endParaRPr dirty="0" lang="en-US"/>
          </a:p>
        </p:txBody>
      </p:sp>
      <p:pic>
        <p:nvPicPr>
          <p:cNvPr id="2097175" name="Рисунок 4" descr="Пов’язане зображення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Рисунок 7" descr=" 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/>
          <a:noFill/>
          <a:ln>
            <a:noFill/>
          </a:ln>
        </p:spPr>
      </p:pic>
      <p:sp>
        <p:nvSpPr>
          <p:cNvPr id="104863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p>
            <a:r>
              <a:rPr b="1" dirty="0" lang="uk-UA" smtClean="0"/>
              <a:t>Спартанське виховання</a:t>
            </a:r>
            <a:endParaRPr b="1" dirty="0" lang="en-US"/>
          </a:p>
        </p:txBody>
      </p:sp>
      <p:sp>
        <p:nvSpPr>
          <p:cNvPr id="1048634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1196752"/>
            <a:ext cx="4032448" cy="5472608"/>
          </a:xfrm>
        </p:spPr>
        <p:txBody>
          <a:bodyPr>
            <a:normAutofit fontScale="92857" lnSpcReduction="20000"/>
          </a:bodyPr>
          <a:p>
            <a:r>
              <a:rPr dirty="0" lang="uk-UA" smtClean="0"/>
              <a:t>Хлопчиків з 7 років віддавали до</a:t>
            </a:r>
            <a:r>
              <a:rPr b="1" dirty="0" lang="uk-UA" smtClean="0"/>
              <a:t> </a:t>
            </a:r>
            <a:r>
              <a:rPr b="1" dirty="0" lang="uk-UA" err="1" smtClean="0"/>
              <a:t>агел</a:t>
            </a:r>
            <a:r>
              <a:rPr b="1" dirty="0" lang="uk-UA" smtClean="0"/>
              <a:t> </a:t>
            </a:r>
            <a:r>
              <a:rPr dirty="0" lang="uk-UA" smtClean="0"/>
              <a:t>– спеціальних дитячих таборів-шкіл, де вони піддавалися жорстокому вихованню. </a:t>
            </a:r>
          </a:p>
          <a:p>
            <a:r>
              <a:rPr dirty="0" lang="uk-UA" smtClean="0"/>
              <a:t>Їх постійно тримали напівголодними, щоб вони навчилися самостійно здобувати собі їжу крадіжкою.</a:t>
            </a:r>
          </a:p>
          <a:p>
            <a:r>
              <a:rPr dirty="0" lang="uk-UA" smtClean="0"/>
              <a:t>Тих, хто спіймався на крадіжці, нещадно били за недостатню спритність.</a:t>
            </a:r>
            <a:endParaRPr dirty="0" lang="en-US"/>
          </a:p>
        </p:txBody>
      </p:sp>
      <p:pic>
        <p:nvPicPr>
          <p:cNvPr id="2097177" name="Рисунок 5" descr="Пов’язане зображення"/>
          <p:cNvPicPr>
            <a:picLocks/>
          </p:cNvPicPr>
          <p:nvPr/>
        </p:nvPicPr>
        <p:blipFill>
          <a:blip xmlns:r="http://schemas.openxmlformats.org/officeDocument/2006/relationships" r:embed="rId2" cstate="print"/>
          <a:srcRect l="8751" r="8751"/>
          <a:stretch>
            <a:fillRect/>
          </a:stretch>
        </p:blipFill>
        <p:spPr bwMode="auto">
          <a:xfrm>
            <a:off x="4211960" y="980728"/>
            <a:ext cx="4752528" cy="3025775"/>
          </a:xfrm>
          <a:prstGeom prst="rect"/>
          <a:noFill/>
          <a:ln>
            <a:noFill/>
          </a:ln>
        </p:spPr>
      </p:pic>
      <p:pic>
        <p:nvPicPr>
          <p:cNvPr id="2097178" name="Рисунок 6" descr="Пов’язане зображення"/>
          <p:cNvPicPr>
            <a:picLocks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4139952" y="3861048"/>
            <a:ext cx="5004048" cy="2996952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Рисунок 5" descr=" 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/>
          <a:noFill/>
          <a:ln>
            <a:noFill/>
          </a:ln>
        </p:spPr>
      </p:pic>
      <p:sp>
        <p:nvSpPr>
          <p:cNvPr id="1048635" name="Содержимое 2"/>
          <p:cNvSpPr>
            <a:spLocks noGrp="1"/>
          </p:cNvSpPr>
          <p:nvPr>
            <p:ph idx="1"/>
          </p:nvPr>
        </p:nvSpPr>
        <p:spPr>
          <a:xfrm>
            <a:off x="457200" y="332657"/>
            <a:ext cx="8229600" cy="3096344"/>
          </a:xfrm>
        </p:spPr>
        <p:txBody>
          <a:bodyPr>
            <a:normAutofit fontScale="96875" lnSpcReduction="10000"/>
          </a:bodyPr>
          <a:p>
            <a:r>
              <a:rPr b="1" dirty="0" lang="uk-UA" smtClean="0"/>
              <a:t>Били й просто нізащо, виховуючи витримку і вміння переносити біль. </a:t>
            </a:r>
          </a:p>
          <a:p>
            <a:r>
              <a:rPr b="1" dirty="0" lang="uk-UA" smtClean="0"/>
              <a:t>Хлопчиків привчали битися один з одним, щоб вони не боялися бійки.</a:t>
            </a:r>
          </a:p>
          <a:p>
            <a:r>
              <a:rPr b="1" dirty="0" lang="uk-UA" smtClean="0"/>
              <a:t>До 12 років вони не носили одягу, спали на </a:t>
            </a:r>
            <a:r>
              <a:rPr b="1" dirty="0" lang="uk-UA" err="1" smtClean="0"/>
              <a:t>в</a:t>
            </a:r>
            <a:r>
              <a:rPr b="1" dirty="0" lang="uk-UA" err="1" smtClean="0">
                <a:latin typeface="Calibri"/>
              </a:rPr>
              <a:t>´</a:t>
            </a:r>
            <a:r>
              <a:rPr b="1" dirty="0" lang="uk-UA" err="1" smtClean="0"/>
              <a:t>язках</a:t>
            </a:r>
            <a:r>
              <a:rPr b="1" dirty="0" lang="uk-UA" smtClean="0"/>
              <a:t> очерету або соломи.</a:t>
            </a:r>
            <a:endParaRPr b="1" dirty="0" lang="en-US"/>
          </a:p>
        </p:txBody>
      </p:sp>
      <p:pic>
        <p:nvPicPr>
          <p:cNvPr id="2097180" name="Рисунок 3" descr="Пов’язане зображення"/>
          <p:cNvPicPr>
            <a:picLocks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0" y="3613150"/>
            <a:ext cx="5760720" cy="3244850"/>
          </a:xfrm>
          <a:prstGeom prst="rect"/>
          <a:noFill/>
          <a:ln>
            <a:noFill/>
          </a:ln>
        </p:spPr>
      </p:pic>
      <p:pic>
        <p:nvPicPr>
          <p:cNvPr id="2097181" name="Рисунок 4" descr="Пов’язане зображення"/>
          <p:cNvPicPr>
            <a:picLocks/>
          </p:cNvPicPr>
          <p:nvPr/>
        </p:nvPicPr>
        <p:blipFill>
          <a:blip xmlns:r="http://schemas.openxmlformats.org/officeDocument/2006/relationships" r:embed="rId3" cstate="print"/>
          <a:srcRect l="15635"/>
          <a:stretch>
            <a:fillRect/>
          </a:stretch>
        </p:blipFill>
        <p:spPr bwMode="auto">
          <a:xfrm>
            <a:off x="4283968" y="3284984"/>
            <a:ext cx="4860032" cy="3244850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2" name="Рисунок 6" descr=" 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/>
          <a:noFill/>
          <a:ln>
            <a:noFill/>
          </a:ln>
        </p:spPr>
      </p:pic>
      <p:sp>
        <p:nvSpPr>
          <p:cNvPr id="1048636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188640"/>
            <a:ext cx="3970784" cy="5937523"/>
          </a:xfrm>
        </p:spPr>
        <p:txBody>
          <a:bodyPr>
            <a:normAutofit fontScale="96429" lnSpcReduction="10000"/>
          </a:bodyPr>
          <a:p>
            <a:r>
              <a:rPr dirty="0" lang="uk-UA" smtClean="0"/>
              <a:t>Їх навчали читати й писати лише для того, щоб вони могли зрозуміти або скласти військове повідомлення.</a:t>
            </a:r>
          </a:p>
          <a:p>
            <a:endParaRPr dirty="0" lang="ru-RU" smtClean="0"/>
          </a:p>
          <a:p>
            <a:r>
              <a:rPr dirty="0" lang="ru-RU" err="1" smtClean="0"/>
              <a:t>Короткі</a:t>
            </a:r>
            <a:r>
              <a:rPr dirty="0" lang="ru-RU" smtClean="0"/>
              <a:t> </a:t>
            </a:r>
            <a:r>
              <a:rPr dirty="0" lang="ru-RU" smtClean="0"/>
              <a:t>та </a:t>
            </a:r>
            <a:r>
              <a:rPr dirty="0" lang="ru-RU" err="1" smtClean="0"/>
              <a:t>влучні</a:t>
            </a:r>
            <a:r>
              <a:rPr dirty="0" lang="ru-RU" smtClean="0"/>
              <a:t> </a:t>
            </a:r>
            <a:r>
              <a:rPr dirty="0" lang="ru-RU" err="1" smtClean="0"/>
              <a:t>вислови</a:t>
            </a:r>
            <a:r>
              <a:rPr dirty="0" lang="ru-RU" smtClean="0"/>
              <a:t>, </a:t>
            </a:r>
            <a:r>
              <a:rPr dirty="0" lang="ru-RU" err="1" smtClean="0"/>
              <a:t>які</a:t>
            </a:r>
            <a:r>
              <a:rPr dirty="0" lang="ru-RU" smtClean="0"/>
              <a:t> </a:t>
            </a:r>
            <a:r>
              <a:rPr dirty="0" lang="ru-RU" err="1" smtClean="0"/>
              <a:t>цінувалися</a:t>
            </a:r>
            <a:r>
              <a:rPr dirty="0" lang="ru-RU" smtClean="0"/>
              <a:t> </a:t>
            </a:r>
            <a:r>
              <a:rPr dirty="0" lang="ru-RU" err="1" smtClean="0"/>
              <a:t>спартанцями</a:t>
            </a:r>
            <a:r>
              <a:rPr dirty="0" lang="ru-RU" smtClean="0"/>
              <a:t>, </a:t>
            </a:r>
            <a:r>
              <a:rPr dirty="0" lang="ru-RU" err="1" smtClean="0"/>
              <a:t>прийнято</a:t>
            </a:r>
            <a:r>
              <a:rPr dirty="0" lang="ru-RU" smtClean="0"/>
              <a:t> </a:t>
            </a:r>
            <a:r>
              <a:rPr dirty="0" lang="ru-RU" err="1" smtClean="0"/>
              <a:t>називати</a:t>
            </a:r>
            <a:r>
              <a:rPr dirty="0" lang="ru-RU" smtClean="0"/>
              <a:t> </a:t>
            </a:r>
            <a:r>
              <a:rPr b="1" dirty="0" lang="ru-RU" err="1" smtClean="0"/>
              <a:t>лаконічними</a:t>
            </a:r>
            <a:r>
              <a:rPr b="1" dirty="0" lang="ru-RU" smtClean="0"/>
              <a:t> </a:t>
            </a:r>
            <a:r>
              <a:rPr dirty="0" lang="ru-RU" smtClean="0"/>
              <a:t>(</a:t>
            </a:r>
            <a:r>
              <a:rPr dirty="0" lang="ru-RU" err="1" smtClean="0"/>
              <a:t>від</a:t>
            </a:r>
            <a:r>
              <a:rPr dirty="0" lang="ru-RU" smtClean="0"/>
              <a:t> </a:t>
            </a:r>
            <a:r>
              <a:rPr dirty="0" lang="ru-RU" err="1" smtClean="0"/>
              <a:t>назви</a:t>
            </a:r>
            <a:r>
              <a:rPr dirty="0" lang="ru-RU" smtClean="0"/>
              <a:t> «</a:t>
            </a:r>
            <a:r>
              <a:rPr dirty="0" lang="ru-RU" err="1" smtClean="0"/>
              <a:t>Лаконіка</a:t>
            </a:r>
            <a:r>
              <a:rPr dirty="0" lang="ru-RU" smtClean="0"/>
              <a:t>»).</a:t>
            </a:r>
            <a:endParaRPr dirty="0" lang="en-US"/>
          </a:p>
        </p:txBody>
      </p:sp>
      <p:pic>
        <p:nvPicPr>
          <p:cNvPr id="2097183" name="Рисунок 4" descr="Результат пошуку зображень за запитом &quot;жінки спарти&quot;"/>
          <p:cNvPicPr>
            <a:picLocks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179512" y="188640"/>
            <a:ext cx="3528392" cy="2592288"/>
          </a:xfrm>
          <a:prstGeom prst="rect"/>
          <a:noFill/>
          <a:ln>
            <a:noFill/>
          </a:ln>
        </p:spPr>
      </p:pic>
      <p:pic>
        <p:nvPicPr>
          <p:cNvPr id="2097184" name="Рисунок 5" descr="Пов’язане зображення"/>
          <p:cNvPicPr>
            <a:picLocks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1115616" y="2564904"/>
            <a:ext cx="3551659" cy="4104456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4" descr="Пов’язане зображення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/>
          <a:noFill/>
        </p:spPr>
      </p:pic>
      <p:sp>
        <p:nvSpPr>
          <p:cNvPr id="1048592" name="Заголовок 1"/>
          <p:cNvSpPr>
            <a:spLocks noGrp="1"/>
          </p:cNvSpPr>
          <p:nvPr>
            <p:ph type="title"/>
          </p:nvPr>
        </p:nvSpPr>
        <p:spPr>
          <a:xfrm>
            <a:off x="3347864" y="274638"/>
            <a:ext cx="5338936" cy="1143000"/>
          </a:xfrm>
          <a:solidFill>
            <a:schemeClr val="bg2">
              <a:lumMod val="75000"/>
              <a:alpha val="69000"/>
            </a:schemeClr>
          </a:solidFill>
        </p:spPr>
        <p:txBody>
          <a:bodyPr/>
          <a:p>
            <a:r>
              <a:rPr b="1" dirty="0" lang="uk-UA" smtClean="0"/>
              <a:t>План уроку:</a:t>
            </a:r>
            <a:endParaRPr b="1" dirty="0" lang="en-US"/>
          </a:p>
        </p:txBody>
      </p:sp>
      <p:sp>
        <p:nvSpPr>
          <p:cNvPr id="1048593" name="Содержимое 2"/>
          <p:cNvSpPr>
            <a:spLocks noGrp="1"/>
          </p:cNvSpPr>
          <p:nvPr>
            <p:ph idx="1"/>
          </p:nvPr>
        </p:nvSpPr>
        <p:spPr>
          <a:xfrm>
            <a:off x="3059832" y="1600200"/>
            <a:ext cx="6084168" cy="5257800"/>
          </a:xfrm>
          <a:solidFill>
            <a:schemeClr val="bg2">
              <a:lumMod val="75000"/>
              <a:alpha val="75000"/>
            </a:schemeClr>
          </a:solidFill>
        </p:spPr>
        <p:txBody>
          <a:bodyPr/>
          <a:p>
            <a:r>
              <a:rPr dirty="0" lang="uk-UA" smtClean="0"/>
              <a:t>1. Виникнення Спартанської держави.</a:t>
            </a:r>
          </a:p>
          <a:p>
            <a:r>
              <a:rPr dirty="0" lang="uk-UA" smtClean="0"/>
              <a:t>2. </a:t>
            </a:r>
            <a:r>
              <a:rPr dirty="0" lang="uk-UA" err="1" smtClean="0"/>
              <a:t>Мессенські</a:t>
            </a:r>
            <a:r>
              <a:rPr dirty="0" lang="uk-UA" smtClean="0"/>
              <a:t> війни.</a:t>
            </a:r>
          </a:p>
          <a:p>
            <a:r>
              <a:rPr dirty="0" lang="uk-UA" smtClean="0"/>
              <a:t>3. Спартанська держава, її устрій. Законодавство Лікурга.</a:t>
            </a:r>
          </a:p>
          <a:p>
            <a:r>
              <a:rPr dirty="0" lang="uk-UA" smtClean="0"/>
              <a:t>4. Система виховання та побут спартанців. </a:t>
            </a:r>
            <a:endParaRPr dirty="0" lang="en-US"/>
          </a:p>
        </p:txBody>
      </p:sp>
    </p:spTree>
  </p:cSld>
  <p:clrMapOvr>
    <a:masterClrMapping/>
  </p:clrMapOvr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Рисунок 5" descr=" 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/>
          <a:noFill/>
          <a:ln>
            <a:noFill/>
          </a:ln>
        </p:spPr>
      </p:pic>
      <p:sp>
        <p:nvSpPr>
          <p:cNvPr id="1048600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922114"/>
          </a:xfrm>
        </p:spPr>
        <p:txBody>
          <a:bodyPr>
            <a:normAutofit fontScale="90000"/>
          </a:bodyPr>
          <a:p>
            <a:r>
              <a:rPr b="1" dirty="0" sz="2800" lang="uk-UA" smtClean="0"/>
              <a:t>В ХІ ст. до н. е. дорійці завоювали півострів Пелопоннес і заснували власне поселення – Спарту.</a:t>
            </a:r>
            <a:endParaRPr b="1" dirty="0" sz="2800" lang="en-US"/>
          </a:p>
        </p:txBody>
      </p:sp>
      <p:sp>
        <p:nvSpPr>
          <p:cNvPr id="1048601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3816424" cy="4525963"/>
          </a:xfrm>
        </p:spPr>
        <p:txBody>
          <a:bodyPr>
            <a:normAutofit fontScale="96429" lnSpcReduction="20000"/>
          </a:bodyPr>
          <a:p>
            <a:r>
              <a:rPr b="1" dirty="0" lang="vi-VN" smtClean="0"/>
              <a:t>Спа́рта</a:t>
            </a:r>
            <a:r>
              <a:rPr dirty="0" lang="vi-VN" smtClean="0"/>
              <a:t> або </a:t>
            </a:r>
            <a:r>
              <a:rPr dirty="0" lang="uk-UA" smtClean="0"/>
              <a:t>                  </a:t>
            </a:r>
            <a:r>
              <a:rPr b="1" dirty="0" lang="vi-VN" smtClean="0"/>
              <a:t>Лакедемон</a:t>
            </a:r>
            <a:r>
              <a:rPr dirty="0" lang="el-GR" smtClean="0"/>
              <a:t> — </a:t>
            </a:r>
            <a:r>
              <a:rPr dirty="0" lang="vi-VN" smtClean="0"/>
              <a:t>місто</a:t>
            </a:r>
            <a:r>
              <a:rPr dirty="0" lang="uk-UA" smtClean="0"/>
              <a:t>-</a:t>
            </a:r>
            <a:r>
              <a:rPr dirty="0" lang="vi-VN" smtClean="0"/>
              <a:t>держава </a:t>
            </a:r>
            <a:r>
              <a:rPr dirty="0" lang="uk-UA" smtClean="0"/>
              <a:t>                       </a:t>
            </a:r>
            <a:r>
              <a:rPr dirty="0" lang="vi-VN" smtClean="0"/>
              <a:t>Стародавньої Греції, найсильніше на Пелопонеському півострові, яке існувало в області Лаконії. Конкурувало з Афінами.</a:t>
            </a:r>
            <a:endParaRPr dirty="0" lang="en-US"/>
          </a:p>
        </p:txBody>
      </p:sp>
      <p:pic>
        <p:nvPicPr>
          <p:cNvPr id="2097155" name="Рисунок 4" descr="Пов’язане зображення"/>
          <p:cNvPicPr>
            <a:picLocks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4139952" y="1340768"/>
            <a:ext cx="4716016" cy="5301208"/>
          </a:xfrm>
          <a:prstGeom prst="rect"/>
          <a:noFill/>
          <a:ln w="762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Рисунок 5" descr=" 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/>
          <a:noFill/>
          <a:ln>
            <a:noFill/>
          </a:ln>
        </p:spPr>
      </p:pic>
      <p:sp>
        <p:nvSpPr>
          <p:cNvPr id="1048602" name="Содержимое 3"/>
          <p:cNvSpPr>
            <a:spLocks noGrp="1"/>
          </p:cNvSpPr>
          <p:nvPr>
            <p:ph sz="half" idx="2"/>
          </p:nvPr>
        </p:nvSpPr>
        <p:spPr>
          <a:xfrm>
            <a:off x="5148064" y="404664"/>
            <a:ext cx="3744416" cy="6192688"/>
          </a:xfrm>
        </p:spPr>
        <p:txBody>
          <a:bodyPr>
            <a:normAutofit fontScale="92857" lnSpcReduction="20000"/>
          </a:bodyPr>
          <a:p>
            <a:r>
              <a:rPr b="1" dirty="0" lang="uk-UA"/>
              <a:t>На півострові багато гір. </a:t>
            </a:r>
            <a:endParaRPr b="1" dirty="0" lang="uk-UA" smtClean="0"/>
          </a:p>
          <a:p>
            <a:r>
              <a:rPr b="1" dirty="0" lang="uk-UA" err="1" smtClean="0"/>
              <a:t>Грунти</a:t>
            </a:r>
            <a:r>
              <a:rPr b="1" dirty="0" lang="uk-UA" smtClean="0"/>
              <a:t> </a:t>
            </a:r>
            <a:r>
              <a:rPr b="1" dirty="0" lang="uk-UA"/>
              <a:t>кам'янисті. Влітку часто бувають посухи. Тут ростуть переважно чагарники. </a:t>
            </a:r>
            <a:endParaRPr b="1" dirty="0" lang="uk-UA" smtClean="0"/>
          </a:p>
          <a:p>
            <a:r>
              <a:rPr b="1" dirty="0" lang="uk-UA" smtClean="0"/>
              <a:t>У </a:t>
            </a:r>
            <a:r>
              <a:rPr b="1" dirty="0" lang="uk-UA"/>
              <a:t>долинах вирощують оливки, цитрусові, тютюн, пшеницю. Розводять кіз і овець. </a:t>
            </a:r>
            <a:endParaRPr b="1" dirty="0" lang="uk-UA" smtClean="0"/>
          </a:p>
          <a:p>
            <a:r>
              <a:rPr b="1" dirty="0" lang="uk-UA" smtClean="0"/>
              <a:t>На </a:t>
            </a:r>
            <a:r>
              <a:rPr b="1" dirty="0" lang="uk-UA"/>
              <a:t>цьому півострові розташовані давні міста Спарта і </a:t>
            </a:r>
            <a:r>
              <a:rPr b="1" dirty="0" lang="uk-UA" smtClean="0"/>
              <a:t>Коринф</a:t>
            </a:r>
            <a:r>
              <a:rPr b="1" dirty="0" lang="uk-UA"/>
              <a:t>. Тут знаходяться руїни </a:t>
            </a:r>
            <a:r>
              <a:rPr b="1" dirty="0" lang="uk-UA" err="1"/>
              <a:t>Мікен</a:t>
            </a:r>
            <a:r>
              <a:rPr b="1" dirty="0" lang="uk-UA"/>
              <a:t>, Олімпії.</a:t>
            </a:r>
            <a:endParaRPr b="1" dirty="0" lang="en-US"/>
          </a:p>
        </p:txBody>
      </p:sp>
      <p:pic>
        <p:nvPicPr>
          <p:cNvPr id="2097157" name="Рисунок 4" descr="Пов’язане зображення"/>
          <p:cNvPicPr>
            <a:picLocks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179512" y="3645024"/>
            <a:ext cx="4860032" cy="2996952"/>
          </a:xfrm>
          <a:prstGeom prst="rect"/>
          <a:noFill/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2097158" name="Picture 2" descr="Пов’язане зображення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467544" y="188640"/>
            <a:ext cx="3384376" cy="3384376"/>
          </a:xfrm>
          <a:prstGeom prst="rect"/>
          <a:noFill/>
        </p:spPr>
      </p:pic>
    </p:spTree>
  </p:cSld>
  <p:clrMapOvr>
    <a:masterClrMapping/>
  </p:clrMapOvr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3F0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p:bgPr>
    </p:bg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4932040" cy="634082"/>
          </a:xfrm>
        </p:spPr>
        <p:txBody>
          <a:bodyPr>
            <a:normAutofit fontScale="90000"/>
          </a:bodyPr>
          <a:p>
            <a:r>
              <a:rPr dirty="0" lang="uk-UA" smtClean="0"/>
              <a:t/>
            </a:r>
            <a:br>
              <a:rPr dirty="0" lang="uk-UA" smtClean="0"/>
            </a:br>
            <a:r>
              <a:rPr b="1" dirty="0" lang="uk-UA" smtClean="0">
                <a:solidFill>
                  <a:schemeClr val="bg1"/>
                </a:solidFill>
              </a:rPr>
              <a:t> </a:t>
            </a:r>
            <a:r>
              <a:rPr b="1" dirty="0" lang="uk-UA" err="1" smtClean="0">
                <a:solidFill>
                  <a:schemeClr val="bg1"/>
                </a:solidFill>
              </a:rPr>
              <a:t>Мессенські</a:t>
            </a:r>
            <a:r>
              <a:rPr b="1" dirty="0" lang="uk-UA" smtClean="0">
                <a:solidFill>
                  <a:schemeClr val="bg1"/>
                </a:solidFill>
              </a:rPr>
              <a:t> війни.</a:t>
            </a:r>
            <a:r>
              <a:rPr dirty="0" lang="uk-UA" smtClean="0"/>
              <a:t/>
            </a:r>
            <a:br>
              <a:rPr dirty="0" lang="uk-UA" smtClean="0"/>
            </a:br>
            <a:endParaRPr dirty="0" lang="en-US"/>
          </a:p>
        </p:txBody>
      </p:sp>
      <p:sp>
        <p:nvSpPr>
          <p:cNvPr id="1048604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997152"/>
          </a:xfrm>
        </p:spPr>
        <p:txBody>
          <a:bodyPr>
            <a:normAutofit fontScale="87500" lnSpcReduction="20000"/>
          </a:bodyPr>
          <a:p>
            <a:r>
              <a:rPr b="1" dirty="0" lang="uk-UA" smtClean="0"/>
              <a:t>У </a:t>
            </a:r>
            <a:r>
              <a:rPr b="1" dirty="0" lang="en-US" smtClean="0"/>
              <a:t>V</a:t>
            </a:r>
            <a:r>
              <a:rPr b="1" dirty="0" lang="uk-UA" smtClean="0"/>
              <a:t>ІІІ ст. до н. е. Спарта </a:t>
            </a:r>
            <a:r>
              <a:rPr dirty="0" lang="uk-UA" smtClean="0"/>
              <a:t>розпочала війну </a:t>
            </a:r>
            <a:r>
              <a:rPr b="1" dirty="0" lang="uk-UA" smtClean="0"/>
              <a:t>з</a:t>
            </a:r>
            <a:r>
              <a:rPr dirty="0" lang="uk-UA" smtClean="0"/>
              <a:t> </a:t>
            </a:r>
            <a:r>
              <a:rPr b="1" dirty="0" lang="uk-UA" err="1" smtClean="0"/>
              <a:t>Мессенією</a:t>
            </a:r>
            <a:r>
              <a:rPr b="1" dirty="0" lang="uk-UA" smtClean="0"/>
              <a:t>.</a:t>
            </a:r>
          </a:p>
          <a:p>
            <a:r>
              <a:rPr dirty="0" lang="uk-UA" smtClean="0"/>
              <a:t>Перша </a:t>
            </a:r>
            <a:r>
              <a:rPr dirty="0" lang="uk-UA" err="1" smtClean="0"/>
              <a:t>Мессенська</a:t>
            </a:r>
            <a:r>
              <a:rPr dirty="0" lang="uk-UA" smtClean="0"/>
              <a:t> війна тривала близько </a:t>
            </a:r>
            <a:r>
              <a:rPr b="1" dirty="0" lang="uk-UA" smtClean="0"/>
              <a:t>19 років </a:t>
            </a:r>
            <a:r>
              <a:rPr dirty="0" lang="uk-UA" smtClean="0"/>
              <a:t>і завершилась підкоренням значної території </a:t>
            </a:r>
            <a:r>
              <a:rPr dirty="0" lang="uk-UA" err="1" smtClean="0"/>
              <a:t>Мессенії</a:t>
            </a:r>
            <a:r>
              <a:rPr dirty="0" lang="uk-UA" smtClean="0"/>
              <a:t>.</a:t>
            </a:r>
            <a:r>
              <a:rPr dirty="0" lang="uk-UA" smtClean="0"/>
              <a:t> </a:t>
            </a:r>
            <a:endParaRPr dirty="0" lang="uk-UA" smtClean="0"/>
          </a:p>
          <a:p>
            <a:r>
              <a:rPr dirty="0" lang="uk-UA" smtClean="0"/>
              <a:t>Підкорене </a:t>
            </a:r>
            <a:r>
              <a:rPr dirty="0" lang="uk-UA" smtClean="0"/>
              <a:t>населення перетворилося на рабів – </a:t>
            </a:r>
            <a:r>
              <a:rPr b="1" dirty="0" lang="uk-UA" smtClean="0"/>
              <a:t>ілотів.</a:t>
            </a:r>
            <a:endParaRPr b="1" dirty="0" lang="en-US" smtClean="0"/>
          </a:p>
          <a:p>
            <a:endParaRPr dirty="0" lang="en-US"/>
          </a:p>
        </p:txBody>
      </p:sp>
      <p:pic>
        <p:nvPicPr>
          <p:cNvPr id="2097159" name="Рисунок 3" descr="Пов’язане зображення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rcRect l="20635"/>
          <a:stretch>
            <a:fillRect/>
          </a:stretch>
        </p:blipFill>
        <p:spPr bwMode="auto">
          <a:xfrm>
            <a:off x="4572000" y="2376170"/>
            <a:ext cx="4572000" cy="4481830"/>
          </a:xfrm>
          <a:prstGeom prst="rect"/>
          <a:noFill/>
          <a:ln>
            <a:noFill/>
          </a:ln>
        </p:spPr>
      </p:pic>
      <p:pic>
        <p:nvPicPr>
          <p:cNvPr id="2097160" name="Рисунок 4" descr="Пов’язане зображення"/>
          <p:cNvPicPr>
            <a:picLocks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4716016" y="0"/>
            <a:ext cx="4427984" cy="2708920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3F0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p:bgPr>
    </p:bg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04664"/>
            <a:ext cx="4038600" cy="5721499"/>
          </a:xfrm>
        </p:spPr>
        <p:txBody>
          <a:bodyPr>
            <a:normAutofit/>
          </a:bodyPr>
          <a:p>
            <a:r>
              <a:rPr b="1" dirty="0" lang="uk-UA" smtClean="0"/>
              <a:t>У</a:t>
            </a:r>
            <a:r>
              <a:rPr b="1" dirty="0" lang="en-US" smtClean="0"/>
              <a:t> </a:t>
            </a:r>
            <a:r>
              <a:rPr b="1" dirty="0" lang="uk-UA" smtClean="0"/>
              <a:t> </a:t>
            </a:r>
            <a:r>
              <a:rPr b="1" dirty="0" lang="en-US" smtClean="0"/>
              <a:t>V</a:t>
            </a:r>
            <a:r>
              <a:rPr b="1" dirty="0" lang="uk-UA" smtClean="0"/>
              <a:t>ІІ ст</a:t>
            </a:r>
            <a:r>
              <a:rPr b="1" dirty="0" lang="uk-UA" smtClean="0"/>
              <a:t>. до н. е.</a:t>
            </a:r>
            <a:r>
              <a:rPr b="1" dirty="0" lang="uk-UA" smtClean="0"/>
              <a:t> </a:t>
            </a:r>
            <a:r>
              <a:rPr dirty="0" lang="uk-UA" smtClean="0"/>
              <a:t>розпочалося повстання проти спартанців – </a:t>
            </a:r>
            <a:r>
              <a:rPr b="1" dirty="0" lang="uk-UA" smtClean="0"/>
              <a:t>Друга </a:t>
            </a:r>
            <a:r>
              <a:rPr b="1" dirty="0" lang="uk-UA" err="1" smtClean="0"/>
              <a:t>Мессенська</a:t>
            </a:r>
            <a:r>
              <a:rPr b="1" dirty="0" lang="uk-UA" smtClean="0"/>
              <a:t> війна.</a:t>
            </a:r>
            <a:endParaRPr b="1" dirty="0" lang="en-US"/>
          </a:p>
        </p:txBody>
      </p:sp>
      <p:sp>
        <p:nvSpPr>
          <p:cNvPr id="1048606" name="Содержимое 3"/>
          <p:cNvSpPr>
            <a:spLocks noGrp="1"/>
          </p:cNvSpPr>
          <p:nvPr>
            <p:ph sz="half" idx="2"/>
          </p:nvPr>
        </p:nvSpPr>
        <p:spPr>
          <a:xfrm>
            <a:off x="5724128" y="3068960"/>
            <a:ext cx="3419872" cy="3789040"/>
          </a:xfrm>
        </p:spPr>
        <p:txBody>
          <a:bodyPr>
            <a:normAutofit/>
          </a:bodyPr>
          <a:p>
            <a:r>
              <a:rPr dirty="0" lang="uk-UA" smtClean="0"/>
              <a:t>В результаті війни вся територія </a:t>
            </a:r>
            <a:r>
              <a:rPr dirty="0" lang="uk-UA" err="1" smtClean="0"/>
              <a:t>Мессенії</a:t>
            </a:r>
            <a:r>
              <a:rPr dirty="0" lang="uk-UA" smtClean="0"/>
              <a:t> була приєднана до Спарти. </a:t>
            </a:r>
          </a:p>
        </p:txBody>
      </p:sp>
      <p:pic>
        <p:nvPicPr>
          <p:cNvPr id="2097161" name="Рисунок 4" descr="Результат пошуку зображень за запитом &quot;спарта&quot;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3257550"/>
            <a:ext cx="5760720" cy="3600450"/>
          </a:xfrm>
          <a:prstGeom prst="rect"/>
          <a:noFill/>
          <a:ln>
            <a:noFill/>
          </a:ln>
        </p:spPr>
      </p:pic>
      <p:pic>
        <p:nvPicPr>
          <p:cNvPr id="2097162" name="Рисунок 5" descr="Результат пошуку зображень за запитом &quot;спарта&quot;"/>
          <p:cNvPicPr>
            <a:picLocks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4427984" y="0"/>
            <a:ext cx="4716016" cy="2852936"/>
          </a:xfrm>
          <a:prstGeom prst="rect"/>
          <a:noFill/>
          <a:ln>
            <a:noFill/>
          </a:ln>
        </p:spPr>
      </p:pic>
    </p:spTree>
  </p:cSld>
  <p:clrMapOvr>
    <a:masterClrMapping/>
  </p:clrMapOvr>
  <p:timing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3F0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p:bgPr>
    </p:bg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lang="uk-UA" smtClean="0">
                <a:solidFill>
                  <a:schemeClr val="bg1"/>
                </a:solidFill>
              </a:rPr>
              <a:t>Населення </a:t>
            </a:r>
            <a:r>
              <a:rPr b="1" dirty="0" lang="uk-UA" smtClean="0">
                <a:solidFill>
                  <a:schemeClr val="bg1"/>
                </a:solidFill>
              </a:rPr>
              <a:t>Спарти:</a:t>
            </a:r>
            <a:endParaRPr b="1" dirty="0" lang="en-US">
              <a:solidFill>
                <a:schemeClr val="bg1"/>
              </a:solidFill>
            </a:endParaRPr>
          </a:p>
        </p:txBody>
      </p:sp>
      <p:grpSp>
        <p:nvGrpSpPr>
          <p:cNvPr id="46" name="Группа 4"/>
          <p:cNvGrpSpPr/>
          <p:nvPr/>
        </p:nvGrpSpPr>
        <p:grpSpPr>
          <a:xfrm>
            <a:off x="179513" y="1196753"/>
            <a:ext cx="8784976" cy="5661247"/>
            <a:chOff x="1372427" y="1196753"/>
            <a:chExt cx="6399146" cy="5661247"/>
          </a:xfrm>
          <a:solidFill>
            <a:schemeClr val="accent6">
              <a:lumMod val="75000"/>
            </a:schemeClr>
          </a:solidFill>
        </p:grpSpPr>
        <p:sp>
          <p:nvSpPr>
            <p:cNvPr id="1048608" name="Равнобедренный треугольник 5"/>
            <p:cNvSpPr/>
            <p:nvPr/>
          </p:nvSpPr>
          <p:spPr>
            <a:xfrm>
              <a:off x="1693311" y="1196753"/>
              <a:ext cx="5661247" cy="5661247"/>
            </a:xfrm>
            <a:prstGeom prst="triangle"/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48609" name="Полилиния 6"/>
            <p:cNvSpPr/>
            <p:nvPr/>
          </p:nvSpPr>
          <p:spPr>
            <a:xfrm>
              <a:off x="2526371" y="1340768"/>
              <a:ext cx="4062066" cy="1628155"/>
            </a:xfrm>
            <a:custGeom>
              <a:avLst/>
              <a:gdLst>
                <a:gd name="connsiteX0" fmla="*/ 0 w 3679811"/>
                <a:gd name="connsiteY0" fmla="*/ 223358 h 1340123"/>
                <a:gd name="connsiteX1" fmla="*/ 65420 w 3679811"/>
                <a:gd name="connsiteY1" fmla="*/ 65420 h 1340123"/>
                <a:gd name="connsiteX2" fmla="*/ 223358 w 3679811"/>
                <a:gd name="connsiteY2" fmla="*/ 0 h 1340123"/>
                <a:gd name="connsiteX3" fmla="*/ 3456453 w 3679811"/>
                <a:gd name="connsiteY3" fmla="*/ 0 h 1340123"/>
                <a:gd name="connsiteX4" fmla="*/ 3614391 w 3679811"/>
                <a:gd name="connsiteY4" fmla="*/ 65420 h 1340123"/>
                <a:gd name="connsiteX5" fmla="*/ 3679811 w 3679811"/>
                <a:gd name="connsiteY5" fmla="*/ 223358 h 1340123"/>
                <a:gd name="connsiteX6" fmla="*/ 3679811 w 3679811"/>
                <a:gd name="connsiteY6" fmla="*/ 1116765 h 1340123"/>
                <a:gd name="connsiteX7" fmla="*/ 3614391 w 3679811"/>
                <a:gd name="connsiteY7" fmla="*/ 1274703 h 1340123"/>
                <a:gd name="connsiteX8" fmla="*/ 3456453 w 3679811"/>
                <a:gd name="connsiteY8" fmla="*/ 1340123 h 1340123"/>
                <a:gd name="connsiteX9" fmla="*/ 223358 w 3679811"/>
                <a:gd name="connsiteY9" fmla="*/ 1340123 h 1340123"/>
                <a:gd name="connsiteX10" fmla="*/ 65420 w 3679811"/>
                <a:gd name="connsiteY10" fmla="*/ 1274703 h 1340123"/>
                <a:gd name="connsiteX11" fmla="*/ 0 w 3679811"/>
                <a:gd name="connsiteY11" fmla="*/ 1116765 h 1340123"/>
                <a:gd name="connsiteX12" fmla="*/ 0 w 3679811"/>
                <a:gd name="connsiteY12" fmla="*/ 223358 h 134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79811" h="1340123">
                  <a:moveTo>
                    <a:pt x="0" y="223358"/>
                  </a:moveTo>
                  <a:cubicBezTo>
                    <a:pt x="0" y="164120"/>
                    <a:pt x="23532" y="107308"/>
                    <a:pt x="65420" y="65420"/>
                  </a:cubicBezTo>
                  <a:cubicBezTo>
                    <a:pt x="107308" y="23532"/>
                    <a:pt x="164120" y="0"/>
                    <a:pt x="223358" y="0"/>
                  </a:cubicBezTo>
                  <a:lnTo>
                    <a:pt x="3456453" y="0"/>
                  </a:lnTo>
                  <a:cubicBezTo>
                    <a:pt x="3515691" y="0"/>
                    <a:pt x="3572503" y="23532"/>
                    <a:pt x="3614391" y="65420"/>
                  </a:cubicBezTo>
                  <a:cubicBezTo>
                    <a:pt x="3656279" y="107308"/>
                    <a:pt x="3679811" y="164120"/>
                    <a:pt x="3679811" y="223358"/>
                  </a:cubicBezTo>
                  <a:lnTo>
                    <a:pt x="3679811" y="1116765"/>
                  </a:lnTo>
                  <a:cubicBezTo>
                    <a:pt x="3679811" y="1176003"/>
                    <a:pt x="3656279" y="1232815"/>
                    <a:pt x="3614391" y="1274703"/>
                  </a:cubicBezTo>
                  <a:cubicBezTo>
                    <a:pt x="3572503" y="1316591"/>
                    <a:pt x="3515691" y="1340123"/>
                    <a:pt x="3456453" y="1340123"/>
                  </a:cubicBezTo>
                  <a:lnTo>
                    <a:pt x="223358" y="1340123"/>
                  </a:lnTo>
                  <a:cubicBezTo>
                    <a:pt x="164120" y="1340123"/>
                    <a:pt x="107308" y="1316591"/>
                    <a:pt x="65420" y="1274703"/>
                  </a:cubicBezTo>
                  <a:cubicBezTo>
                    <a:pt x="23532" y="1232815"/>
                    <a:pt x="0" y="1176003"/>
                    <a:pt x="0" y="1116765"/>
                  </a:cubicBezTo>
                  <a:lnTo>
                    <a:pt x="0" y="223358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 anchorCtr="0" bIns="156859" lIns="156859" numCol="1" rIns="156859" spcCol="1270" spcFirstLastPara="0" tIns="156859" vert="horz" wrap="square">
              <a:noAutofit/>
            </a:bodyPr>
            <a:p>
              <a:pPr algn="ctr" defTabSz="10668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b="1" dirty="0" sz="3200" kern="1200" lang="uk-UA" err="1" smtClean="0"/>
                <a:t>Спартіати</a:t>
              </a:r>
              <a:r>
                <a:rPr b="1" dirty="0" sz="3200" kern="1200" lang="uk-UA" smtClean="0"/>
                <a:t> </a:t>
              </a:r>
              <a:r>
                <a:rPr dirty="0" sz="2400" kern="1200" lang="uk-UA" smtClean="0"/>
                <a:t>– нащадки дорійців, повноправні громадяни </a:t>
              </a:r>
              <a:endParaRPr dirty="0" sz="2400" kern="1200" lang="en-US"/>
            </a:p>
          </p:txBody>
        </p:sp>
        <p:sp>
          <p:nvSpPr>
            <p:cNvPr id="1048610" name="Полилиния 7"/>
            <p:cNvSpPr/>
            <p:nvPr/>
          </p:nvSpPr>
          <p:spPr>
            <a:xfrm>
              <a:off x="1372427" y="3284984"/>
              <a:ext cx="6399146" cy="1800200"/>
            </a:xfrm>
            <a:custGeom>
              <a:avLst/>
              <a:gdLst>
                <a:gd name="connsiteX0" fmla="*/ 0 w 3679811"/>
                <a:gd name="connsiteY0" fmla="*/ 223358 h 1340123"/>
                <a:gd name="connsiteX1" fmla="*/ 65420 w 3679811"/>
                <a:gd name="connsiteY1" fmla="*/ 65420 h 1340123"/>
                <a:gd name="connsiteX2" fmla="*/ 223358 w 3679811"/>
                <a:gd name="connsiteY2" fmla="*/ 0 h 1340123"/>
                <a:gd name="connsiteX3" fmla="*/ 3456453 w 3679811"/>
                <a:gd name="connsiteY3" fmla="*/ 0 h 1340123"/>
                <a:gd name="connsiteX4" fmla="*/ 3614391 w 3679811"/>
                <a:gd name="connsiteY4" fmla="*/ 65420 h 1340123"/>
                <a:gd name="connsiteX5" fmla="*/ 3679811 w 3679811"/>
                <a:gd name="connsiteY5" fmla="*/ 223358 h 1340123"/>
                <a:gd name="connsiteX6" fmla="*/ 3679811 w 3679811"/>
                <a:gd name="connsiteY6" fmla="*/ 1116765 h 1340123"/>
                <a:gd name="connsiteX7" fmla="*/ 3614391 w 3679811"/>
                <a:gd name="connsiteY7" fmla="*/ 1274703 h 1340123"/>
                <a:gd name="connsiteX8" fmla="*/ 3456453 w 3679811"/>
                <a:gd name="connsiteY8" fmla="*/ 1340123 h 1340123"/>
                <a:gd name="connsiteX9" fmla="*/ 223358 w 3679811"/>
                <a:gd name="connsiteY9" fmla="*/ 1340123 h 1340123"/>
                <a:gd name="connsiteX10" fmla="*/ 65420 w 3679811"/>
                <a:gd name="connsiteY10" fmla="*/ 1274703 h 1340123"/>
                <a:gd name="connsiteX11" fmla="*/ 0 w 3679811"/>
                <a:gd name="connsiteY11" fmla="*/ 1116765 h 1340123"/>
                <a:gd name="connsiteX12" fmla="*/ 0 w 3679811"/>
                <a:gd name="connsiteY12" fmla="*/ 223358 h 134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79811" h="1340123">
                  <a:moveTo>
                    <a:pt x="0" y="223358"/>
                  </a:moveTo>
                  <a:cubicBezTo>
                    <a:pt x="0" y="164120"/>
                    <a:pt x="23532" y="107308"/>
                    <a:pt x="65420" y="65420"/>
                  </a:cubicBezTo>
                  <a:cubicBezTo>
                    <a:pt x="107308" y="23532"/>
                    <a:pt x="164120" y="0"/>
                    <a:pt x="223358" y="0"/>
                  </a:cubicBezTo>
                  <a:lnTo>
                    <a:pt x="3456453" y="0"/>
                  </a:lnTo>
                  <a:cubicBezTo>
                    <a:pt x="3515691" y="0"/>
                    <a:pt x="3572503" y="23532"/>
                    <a:pt x="3614391" y="65420"/>
                  </a:cubicBezTo>
                  <a:cubicBezTo>
                    <a:pt x="3656279" y="107308"/>
                    <a:pt x="3679811" y="164120"/>
                    <a:pt x="3679811" y="223358"/>
                  </a:cubicBezTo>
                  <a:lnTo>
                    <a:pt x="3679811" y="1116765"/>
                  </a:lnTo>
                  <a:cubicBezTo>
                    <a:pt x="3679811" y="1176003"/>
                    <a:pt x="3656279" y="1232815"/>
                    <a:pt x="3614391" y="1274703"/>
                  </a:cubicBezTo>
                  <a:cubicBezTo>
                    <a:pt x="3572503" y="1316591"/>
                    <a:pt x="3515691" y="1340123"/>
                    <a:pt x="3456453" y="1340123"/>
                  </a:cubicBezTo>
                  <a:lnTo>
                    <a:pt x="223358" y="1340123"/>
                  </a:lnTo>
                  <a:cubicBezTo>
                    <a:pt x="164120" y="1340123"/>
                    <a:pt x="107308" y="1316591"/>
                    <a:pt x="65420" y="1274703"/>
                  </a:cubicBezTo>
                  <a:cubicBezTo>
                    <a:pt x="23532" y="1232815"/>
                    <a:pt x="0" y="1176003"/>
                    <a:pt x="0" y="1116765"/>
                  </a:cubicBezTo>
                  <a:lnTo>
                    <a:pt x="0" y="223358"/>
                  </a:ln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 anchorCtr="0" bIns="156859" lIns="156859" numCol="1" rIns="156859" spcCol="1270" spcFirstLastPara="0" tIns="156859" vert="horz" wrap="square">
              <a:noAutofit/>
            </a:bodyPr>
            <a:p>
              <a:pPr algn="ctr" defTabSz="10668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b="1" dirty="0" sz="2800" kern="1200" lang="uk-UA" err="1" smtClean="0"/>
                <a:t>Періеки</a:t>
              </a:r>
              <a:r>
                <a:rPr dirty="0" sz="2400" kern="1200" lang="uk-UA" smtClean="0"/>
                <a:t> (сусіди) – вільне населення:</a:t>
              </a:r>
            </a:p>
            <a:p>
              <a:pPr algn="ctr" defTabSz="10668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dirty="0" sz="2400" lang="uk-UA" smtClean="0"/>
                <a:t>Переселилися до Спарти, мали деякі права, займалися землеробством та ремеслами, сплачували податки </a:t>
              </a:r>
              <a:r>
                <a:rPr dirty="0" sz="2400" lang="uk-UA" err="1" smtClean="0"/>
                <a:t>спартіатам</a:t>
              </a:r>
              <a:r>
                <a:rPr dirty="0" sz="2400" lang="uk-UA" smtClean="0"/>
                <a:t>.</a:t>
              </a:r>
              <a:r>
                <a:rPr dirty="0" sz="2400" kern="1200" lang="uk-UA" smtClean="0"/>
                <a:t>   </a:t>
              </a:r>
              <a:endParaRPr dirty="0" sz="2400" kern="1200" lang="en-US"/>
            </a:p>
          </p:txBody>
        </p:sp>
        <p:sp>
          <p:nvSpPr>
            <p:cNvPr id="1048611" name="Полилиния 8"/>
            <p:cNvSpPr/>
            <p:nvPr/>
          </p:nvSpPr>
          <p:spPr>
            <a:xfrm>
              <a:off x="2736179" y="5517877"/>
              <a:ext cx="3679811" cy="1340123"/>
            </a:xfrm>
            <a:custGeom>
              <a:avLst/>
              <a:gdLst>
                <a:gd name="connsiteX0" fmla="*/ 0 w 3679811"/>
                <a:gd name="connsiteY0" fmla="*/ 223358 h 1340123"/>
                <a:gd name="connsiteX1" fmla="*/ 65420 w 3679811"/>
                <a:gd name="connsiteY1" fmla="*/ 65420 h 1340123"/>
                <a:gd name="connsiteX2" fmla="*/ 223358 w 3679811"/>
                <a:gd name="connsiteY2" fmla="*/ 0 h 1340123"/>
                <a:gd name="connsiteX3" fmla="*/ 3456453 w 3679811"/>
                <a:gd name="connsiteY3" fmla="*/ 0 h 1340123"/>
                <a:gd name="connsiteX4" fmla="*/ 3614391 w 3679811"/>
                <a:gd name="connsiteY4" fmla="*/ 65420 h 1340123"/>
                <a:gd name="connsiteX5" fmla="*/ 3679811 w 3679811"/>
                <a:gd name="connsiteY5" fmla="*/ 223358 h 1340123"/>
                <a:gd name="connsiteX6" fmla="*/ 3679811 w 3679811"/>
                <a:gd name="connsiteY6" fmla="*/ 1116765 h 1340123"/>
                <a:gd name="connsiteX7" fmla="*/ 3614391 w 3679811"/>
                <a:gd name="connsiteY7" fmla="*/ 1274703 h 1340123"/>
                <a:gd name="connsiteX8" fmla="*/ 3456453 w 3679811"/>
                <a:gd name="connsiteY8" fmla="*/ 1340123 h 1340123"/>
                <a:gd name="connsiteX9" fmla="*/ 223358 w 3679811"/>
                <a:gd name="connsiteY9" fmla="*/ 1340123 h 1340123"/>
                <a:gd name="connsiteX10" fmla="*/ 65420 w 3679811"/>
                <a:gd name="connsiteY10" fmla="*/ 1274703 h 1340123"/>
                <a:gd name="connsiteX11" fmla="*/ 0 w 3679811"/>
                <a:gd name="connsiteY11" fmla="*/ 1116765 h 1340123"/>
                <a:gd name="connsiteX12" fmla="*/ 0 w 3679811"/>
                <a:gd name="connsiteY12" fmla="*/ 223358 h 134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79811" h="1340123">
                  <a:moveTo>
                    <a:pt x="0" y="223358"/>
                  </a:moveTo>
                  <a:cubicBezTo>
                    <a:pt x="0" y="164120"/>
                    <a:pt x="23532" y="107308"/>
                    <a:pt x="65420" y="65420"/>
                  </a:cubicBezTo>
                  <a:cubicBezTo>
                    <a:pt x="107308" y="23532"/>
                    <a:pt x="164120" y="0"/>
                    <a:pt x="223358" y="0"/>
                  </a:cubicBezTo>
                  <a:lnTo>
                    <a:pt x="3456453" y="0"/>
                  </a:lnTo>
                  <a:cubicBezTo>
                    <a:pt x="3515691" y="0"/>
                    <a:pt x="3572503" y="23532"/>
                    <a:pt x="3614391" y="65420"/>
                  </a:cubicBezTo>
                  <a:cubicBezTo>
                    <a:pt x="3656279" y="107308"/>
                    <a:pt x="3679811" y="164120"/>
                    <a:pt x="3679811" y="223358"/>
                  </a:cubicBezTo>
                  <a:lnTo>
                    <a:pt x="3679811" y="1116765"/>
                  </a:lnTo>
                  <a:cubicBezTo>
                    <a:pt x="3679811" y="1176003"/>
                    <a:pt x="3656279" y="1232815"/>
                    <a:pt x="3614391" y="1274703"/>
                  </a:cubicBezTo>
                  <a:cubicBezTo>
                    <a:pt x="3572503" y="1316591"/>
                    <a:pt x="3515691" y="1340123"/>
                    <a:pt x="3456453" y="1340123"/>
                  </a:cubicBezTo>
                  <a:lnTo>
                    <a:pt x="223358" y="1340123"/>
                  </a:lnTo>
                  <a:cubicBezTo>
                    <a:pt x="164120" y="1340123"/>
                    <a:pt x="107308" y="1316591"/>
                    <a:pt x="65420" y="1274703"/>
                  </a:cubicBezTo>
                  <a:cubicBezTo>
                    <a:pt x="23532" y="1232815"/>
                    <a:pt x="0" y="1176003"/>
                    <a:pt x="0" y="1116765"/>
                  </a:cubicBezTo>
                  <a:lnTo>
                    <a:pt x="0" y="223358"/>
                  </a:lnTo>
                  <a:close/>
                </a:path>
              </a:pathLst>
            </a:cu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 anchorCtr="0" bIns="156859" lIns="156859" numCol="1" rIns="156859" spcCol="1270" spcFirstLastPara="0" tIns="156859" vert="horz" wrap="square">
              <a:noAutofit/>
            </a:bodyPr>
            <a:p>
              <a:pPr algn="ctr" defTabSz="10668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b="1" dirty="0" sz="3200" kern="1200" lang="uk-UA" smtClean="0"/>
                <a:t>Ілоти</a:t>
              </a:r>
              <a:r>
                <a:rPr dirty="0" sz="2400" kern="1200" lang="uk-UA" smtClean="0"/>
                <a:t> (раби) – підкорене місцеве населення Пелопоннесу.</a:t>
              </a:r>
            </a:p>
            <a:p>
              <a:pPr algn="ctr" defTabSz="1066800" lv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dirty="0" sz="2400" lang="uk-UA" smtClean="0"/>
                <a:t>Обробляли землю спартанців.</a:t>
              </a:r>
              <a:r>
                <a:rPr dirty="0" sz="2400" kern="1200" lang="uk-UA" smtClean="0"/>
                <a:t> </a:t>
              </a:r>
              <a:endParaRPr dirty="0" sz="2400" kern="1200" lang="en-US"/>
            </a:p>
          </p:txBody>
        </p:sp>
      </p:grpSp>
    </p:spTree>
  </p:cSld>
  <p:clrMapOvr>
    <a:masterClrMapping/>
  </p:clrMapOvr>
  <p:timing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Рисунок 3" descr=" 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/>
          <a:noFill/>
          <a:ln>
            <a:noFill/>
          </a:ln>
        </p:spPr>
      </p:pic>
      <p:sp>
        <p:nvSpPr>
          <p:cNvPr id="104861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b="1" dirty="0" lang="uk-UA" smtClean="0">
                <a:solidFill>
                  <a:srgbClr val="FF0000"/>
                </a:solidFill>
              </a:rPr>
              <a:t>Цікаво знати</a:t>
            </a:r>
            <a:endParaRPr b="1" dirty="0" lang="en-US">
              <a:solidFill>
                <a:srgbClr val="FF0000"/>
              </a:solidFill>
            </a:endParaRPr>
          </a:p>
        </p:txBody>
      </p:sp>
      <p:sp>
        <p:nvSpPr>
          <p:cNvPr id="1048613" name="Содержимое 2"/>
          <p:cNvSpPr>
            <a:spLocks noGrp="1"/>
          </p:cNvSpPr>
          <p:nvPr>
            <p:ph idx="1"/>
          </p:nvPr>
        </p:nvSpPr>
        <p:spPr>
          <a:xfrm>
            <a:off x="899592" y="1600200"/>
            <a:ext cx="7272808" cy="4525963"/>
          </a:xfrm>
        </p:spPr>
        <p:txBody>
          <a:bodyPr>
            <a:normAutofit fontScale="96875" lnSpcReduction="10000"/>
          </a:bodyPr>
          <a:p>
            <a:pPr>
              <a:buNone/>
            </a:pPr>
            <a:r>
              <a:rPr dirty="0" i="1" lang="uk-UA" smtClean="0"/>
              <a:t>Щоб запобігти повстанню ілотів, кожної весни влаштовувалися </a:t>
            </a:r>
            <a:r>
              <a:rPr b="1" dirty="0" i="1" lang="uk-UA" err="1" smtClean="0"/>
              <a:t>криптії</a:t>
            </a:r>
            <a:r>
              <a:rPr dirty="0" i="1" lang="uk-UA" smtClean="0"/>
              <a:t> – </a:t>
            </a:r>
            <a:r>
              <a:rPr b="1" dirty="0" i="1" lang="uk-UA" err="1" smtClean="0"/>
              <a:t>“полювання”</a:t>
            </a:r>
            <a:r>
              <a:rPr b="1" dirty="0" i="1" lang="uk-UA" smtClean="0"/>
              <a:t> за ілотами</a:t>
            </a:r>
            <a:r>
              <a:rPr dirty="0" i="1" lang="uk-UA" smtClean="0"/>
              <a:t>. Спартанські юнаки вистежували найбільш сильних і мужніх серед ілотів, які могли б очолити повстання, і вбивали їх. Для юнаків це був </a:t>
            </a:r>
            <a:r>
              <a:rPr dirty="0" i="1" lang="uk-UA" err="1" smtClean="0"/>
              <a:t>“іспит</a:t>
            </a:r>
            <a:r>
              <a:rPr dirty="0" i="1" lang="uk-UA" smtClean="0"/>
              <a:t> на </a:t>
            </a:r>
            <a:r>
              <a:rPr dirty="0" i="1" lang="uk-UA" err="1" smtClean="0"/>
              <a:t>мужність”</a:t>
            </a:r>
            <a:r>
              <a:rPr dirty="0" i="1" lang="uk-UA" smtClean="0"/>
              <a:t>, а для суспільства – запобіжний захід проти можливого повстання.</a:t>
            </a:r>
            <a:endParaRPr dirty="0" i="1" lang="en-US"/>
          </a:p>
        </p:txBody>
      </p:sp>
    </p:spTree>
  </p:cSld>
  <p:clrMapOvr>
    <a:masterClrMapping/>
  </p:clrMapOvr>
  <p:timing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Рисунок 6" descr=" "/>
          <p:cNvPicPr>
            <a:picLocks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/>
          <a:noFill/>
          <a:ln>
            <a:noFill/>
          </a:ln>
        </p:spPr>
      </p:pic>
      <p:sp>
        <p:nvSpPr>
          <p:cNvPr id="10486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r>
              <a:rPr b="1" dirty="0" sz="2800" lang="ru-RU" err="1" smtClean="0"/>
              <a:t>Згідно</a:t>
            </a:r>
            <a:r>
              <a:rPr b="1" dirty="0" sz="2800" lang="ru-RU" smtClean="0"/>
              <a:t> </a:t>
            </a:r>
            <a:r>
              <a:rPr b="1" dirty="0" sz="2800" lang="ru-RU" err="1" smtClean="0"/>
              <a:t>з</a:t>
            </a:r>
            <a:r>
              <a:rPr b="1" dirty="0" sz="2800" lang="ru-RU" smtClean="0"/>
              <a:t> </a:t>
            </a:r>
            <a:r>
              <a:rPr b="1" dirty="0" sz="2800" lang="ru-RU" err="1" smtClean="0"/>
              <a:t>переказом</a:t>
            </a:r>
            <a:r>
              <a:rPr b="1" dirty="0" sz="2800" lang="ru-RU" smtClean="0"/>
              <a:t>, </a:t>
            </a:r>
            <a:r>
              <a:rPr b="1" dirty="0" sz="2800" lang="ru-RU" err="1" smtClean="0"/>
              <a:t>політичний</a:t>
            </a:r>
            <a:r>
              <a:rPr b="1" dirty="0" sz="2800" lang="ru-RU" smtClean="0"/>
              <a:t> </a:t>
            </a:r>
            <a:r>
              <a:rPr b="1" dirty="0" sz="2800" lang="ru-RU" err="1" smtClean="0"/>
              <a:t>устрій</a:t>
            </a:r>
            <a:r>
              <a:rPr b="1" dirty="0" sz="2800" lang="ru-RU" smtClean="0"/>
              <a:t> </a:t>
            </a:r>
            <a:r>
              <a:rPr b="1" dirty="0" sz="2800" lang="ru-RU" err="1" smtClean="0"/>
              <a:t>Спарти</a:t>
            </a:r>
            <a:r>
              <a:rPr b="1" dirty="0" sz="2800" lang="ru-RU" smtClean="0"/>
              <a:t> </a:t>
            </a:r>
            <a:r>
              <a:rPr b="1" dirty="0" sz="2800" lang="ru-RU" err="1" smtClean="0"/>
              <a:t>запровадив</a:t>
            </a:r>
            <a:r>
              <a:rPr b="1" dirty="0" sz="2800" lang="ru-RU" smtClean="0"/>
              <a:t> у </a:t>
            </a:r>
            <a:r>
              <a:rPr b="1" dirty="0" sz="2800" lang="ru-RU" smtClean="0"/>
              <a:t> </a:t>
            </a:r>
            <a:r>
              <a:rPr b="1" dirty="0" sz="2400" lang="uk-UA" smtClean="0"/>
              <a:t> </a:t>
            </a:r>
            <a:r>
              <a:rPr b="1" dirty="0" sz="2400" lang="en-US" smtClean="0"/>
              <a:t>V</a:t>
            </a:r>
            <a:r>
              <a:rPr b="1" dirty="0" sz="2400" lang="uk-UA" smtClean="0"/>
              <a:t>ІІІ </a:t>
            </a:r>
            <a:r>
              <a:rPr b="1" dirty="0" sz="2800" lang="ru-RU" err="1" smtClean="0"/>
              <a:t>столітті</a:t>
            </a:r>
            <a:r>
              <a:rPr b="1" dirty="0" sz="2800" lang="ru-RU" smtClean="0"/>
              <a:t> </a:t>
            </a:r>
            <a:r>
              <a:rPr b="1" dirty="0" sz="2800" lang="ru-RU" smtClean="0"/>
              <a:t>до н. е. </a:t>
            </a:r>
            <a:r>
              <a:rPr b="1" dirty="0" sz="2800" lang="ru-RU" err="1" smtClean="0"/>
              <a:t>законодавець</a:t>
            </a:r>
            <a:r>
              <a:rPr b="1" dirty="0" sz="2800" lang="ru-RU" smtClean="0"/>
              <a:t> </a:t>
            </a:r>
            <a:r>
              <a:rPr b="1" dirty="0" sz="2800" lang="ru-RU" err="1" smtClean="0"/>
              <a:t>Лікург</a:t>
            </a:r>
            <a:r>
              <a:rPr b="1" dirty="0" sz="2800" lang="ru-RU" smtClean="0"/>
              <a:t> в </a:t>
            </a:r>
            <a:r>
              <a:rPr b="1" dirty="0" sz="2800" lang="ru-RU" err="1" smtClean="0"/>
              <a:t>усній</a:t>
            </a:r>
            <a:r>
              <a:rPr b="1" dirty="0" sz="2800" lang="ru-RU" smtClean="0"/>
              <a:t> </a:t>
            </a:r>
            <a:r>
              <a:rPr b="1" dirty="0" sz="2800" lang="ru-RU" err="1" smtClean="0"/>
              <a:t>постанові</a:t>
            </a:r>
            <a:r>
              <a:rPr b="1" dirty="0" sz="2800" lang="ru-RU" smtClean="0"/>
              <a:t> «Велика </a:t>
            </a:r>
            <a:r>
              <a:rPr b="1" dirty="0" sz="2800" lang="ru-RU" err="1" smtClean="0"/>
              <a:t>Ретра</a:t>
            </a:r>
            <a:r>
              <a:rPr b="1" dirty="0" sz="2800" lang="ru-RU" smtClean="0"/>
              <a:t>».</a:t>
            </a:r>
            <a:endParaRPr b="1" dirty="0" sz="2800" lang="en-US"/>
          </a:p>
        </p:txBody>
      </p:sp>
      <p:sp>
        <p:nvSpPr>
          <p:cNvPr id="1048615" name="Содержимое 2"/>
          <p:cNvSpPr>
            <a:spLocks noGrp="1"/>
          </p:cNvSpPr>
          <p:nvPr>
            <p:ph idx="1"/>
          </p:nvPr>
        </p:nvSpPr>
        <p:spPr>
          <a:xfrm>
            <a:off x="3779912" y="1628800"/>
            <a:ext cx="5364088" cy="5229200"/>
          </a:xfrm>
        </p:spPr>
        <p:txBody>
          <a:bodyPr>
            <a:normAutofit fontScale="78125" lnSpcReduction="20000"/>
          </a:bodyPr>
          <a:p>
            <a:r>
              <a:rPr b="1" dirty="0" lang="uk-UA" smtClean="0"/>
              <a:t>Він належав до царського роду, але відмовився від влади на користь племінника.</a:t>
            </a:r>
          </a:p>
          <a:p>
            <a:r>
              <a:rPr b="1" dirty="0" lang="uk-UA" smtClean="0"/>
              <a:t>Після тривалих подорожей він повернувся до Спарти та запровадив нові закони.</a:t>
            </a:r>
          </a:p>
          <a:p>
            <a:r>
              <a:rPr b="1" dirty="0" lang="uk-UA" smtClean="0"/>
              <a:t>Згодом він пішов у Дельфи, але взяв із спартанців обіцянку до свого повернення не змінювати законів. </a:t>
            </a:r>
          </a:p>
          <a:p>
            <a:r>
              <a:rPr b="1" dirty="0" lang="uk-UA" smtClean="0"/>
              <a:t>Із </a:t>
            </a:r>
            <a:r>
              <a:rPr b="1" dirty="0" lang="uk-UA" err="1" smtClean="0"/>
              <a:t>Дельф</a:t>
            </a:r>
            <a:r>
              <a:rPr b="1" dirty="0" lang="uk-UA" smtClean="0"/>
              <a:t> Лікург поїхав на Крит, де заморив себе голодом.</a:t>
            </a:r>
          </a:p>
          <a:p>
            <a:r>
              <a:rPr b="1" dirty="0" lang="uk-UA" smtClean="0"/>
              <a:t>Отже, Лікург так ніколи і не повернувся додому, а спартанці не наважилися змінити закони.</a:t>
            </a:r>
            <a:endParaRPr b="1" dirty="0" lang="en-US"/>
          </a:p>
        </p:txBody>
      </p:sp>
      <p:pic>
        <p:nvPicPr>
          <p:cNvPr id="2097165" name="Picture 2" descr="Результат пошуку зображень за запитом &quot;господарство спартанців&quot;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0" y="1916832"/>
            <a:ext cx="3851920" cy="4320480"/>
          </a:xfrm>
          <a:prstGeom prst="rect"/>
          <a:noFill/>
        </p:spPr>
      </p:pic>
    </p:spTree>
  </p:cSld>
  <p:clrMapOvr>
    <a:masterClrMapping/>
  </p:clrMapOvr>
  <p:timing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Company>RePack by SPecialiST</Company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Слайд 1</dc:title>
  <dc:creator>Laptop 4</dc:creator>
  <cp:lastModifiedBy>Laptop 4</cp:lastModifiedBy>
  <dcterms:created xsi:type="dcterms:W3CDTF">2019-12-10T08:27:45Z</dcterms:created>
  <dcterms:modified xsi:type="dcterms:W3CDTF">2022-02-01T07:23:13Z</dcterms:modified>
</cp:coreProperties>
</file>