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layout1.xml" ContentType="application/vnd.openxmlformats-officedocument.drawingml.diagram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82" r:id="rId25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1104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tableStyles" Target="tableStyle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599721-D03F-4873-A5E9-0255D005D9F7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D1D7A0-7527-449A-8B78-F5FBAD791B7D}">
      <dgm:prSet phldrT="[Текст]"/>
      <dgm:spPr>
        <a:solidFill>
          <a:srgbClr val="110472"/>
        </a:solidFill>
      </dgm:spPr>
      <dgm:t>
        <a:bodyPr/>
        <a:lstStyle/>
        <a:p>
          <a:r>
            <a:rPr lang="uk-UA" b="1" dirty="0" smtClean="0"/>
            <a:t>Важливу роль відігравали воїни</a:t>
          </a:r>
          <a:r>
            <a:rPr lang="uk-UA" dirty="0" smtClean="0"/>
            <a:t>(мали потужне кінне військо)</a:t>
          </a:r>
          <a:endParaRPr lang="en-US" dirty="0"/>
        </a:p>
      </dgm:t>
    </dgm:pt>
    <dgm:pt modelId="{AC5B3C9F-ED07-489A-AB92-11044E04D73E}" type="parTrans" cxnId="{6AED467F-AB55-4EEA-8A7C-ADBD58628B51}">
      <dgm:prSet/>
      <dgm:spPr/>
      <dgm:t>
        <a:bodyPr/>
        <a:lstStyle/>
        <a:p>
          <a:endParaRPr lang="en-US"/>
        </a:p>
      </dgm:t>
    </dgm:pt>
    <dgm:pt modelId="{4A706EFC-B4DE-460B-B224-F0720E186942}" type="sibTrans" cxnId="{6AED467F-AB55-4EEA-8A7C-ADBD58628B51}">
      <dgm:prSet/>
      <dgm:spPr/>
      <dgm:t>
        <a:bodyPr/>
        <a:lstStyle/>
        <a:p>
          <a:endParaRPr lang="en-US"/>
        </a:p>
      </dgm:t>
    </dgm:pt>
    <dgm:pt modelId="{9C022502-28EC-47C5-863F-DA2096EA1030}" type="pres">
      <dgm:prSet presAssocID="{3F599721-D03F-4873-A5E9-0255D005D9F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0698C3D-EED9-4CEB-B79E-21F5F07325B4}" type="pres">
      <dgm:prSet presAssocID="{06D1D7A0-7527-449A-8B78-F5FBAD791B7D}" presName="linNode" presStyleCnt="0"/>
      <dgm:spPr/>
    </dgm:pt>
    <dgm:pt modelId="{C04E5D05-6024-4B4E-80AB-3CF94965D368}" type="pres">
      <dgm:prSet presAssocID="{06D1D7A0-7527-449A-8B78-F5FBAD791B7D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4D782-E6D5-40D9-B024-AAF6CD0A8298}" type="pres">
      <dgm:prSet presAssocID="{06D1D7A0-7527-449A-8B78-F5FBAD791B7D}" presName="childShp" presStyleLbl="bgAccFollowNode1" presStyleIdx="0" presStyleCnt="1">
        <dgm:presLayoutVars>
          <dgm:bulletEnabled val="1"/>
        </dgm:presLayoutVars>
      </dgm:prSet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6AED467F-AB55-4EEA-8A7C-ADBD58628B51}" srcId="{3F599721-D03F-4873-A5E9-0255D005D9F7}" destId="{06D1D7A0-7527-449A-8B78-F5FBAD791B7D}" srcOrd="0" destOrd="0" parTransId="{AC5B3C9F-ED07-489A-AB92-11044E04D73E}" sibTransId="{4A706EFC-B4DE-460B-B224-F0720E186942}"/>
    <dgm:cxn modelId="{CA2EF1D5-4264-41CB-AD4C-62255BDED36A}" type="presOf" srcId="{3F599721-D03F-4873-A5E9-0255D005D9F7}" destId="{9C022502-28EC-47C5-863F-DA2096EA1030}" srcOrd="0" destOrd="0" presId="urn:microsoft.com/office/officeart/2005/8/layout/vList6"/>
    <dgm:cxn modelId="{AADC2246-F374-4126-9AAE-7F2839E801BD}" type="presOf" srcId="{06D1D7A0-7527-449A-8B78-F5FBAD791B7D}" destId="{C04E5D05-6024-4B4E-80AB-3CF94965D368}" srcOrd="0" destOrd="0" presId="urn:microsoft.com/office/officeart/2005/8/layout/vList6"/>
    <dgm:cxn modelId="{F47442B3-38C1-4787-90A9-3A281DF3282A}" type="presParOf" srcId="{9C022502-28EC-47C5-863F-DA2096EA1030}" destId="{40698C3D-EED9-4CEB-B79E-21F5F07325B4}" srcOrd="0" destOrd="0" presId="urn:microsoft.com/office/officeart/2005/8/layout/vList6"/>
    <dgm:cxn modelId="{C641137C-AD35-4D51-8115-BD433C2330DB}" type="presParOf" srcId="{40698C3D-EED9-4CEB-B79E-21F5F07325B4}" destId="{C04E5D05-6024-4B4E-80AB-3CF94965D368}" srcOrd="0" destOrd="0" presId="urn:microsoft.com/office/officeart/2005/8/layout/vList6"/>
    <dgm:cxn modelId="{C4AC5CB6-195E-4C38-A9E1-7198EE9EC94B}" type="presParOf" srcId="{40698C3D-EED9-4CEB-B79E-21F5F07325B4}" destId="{5144D782-E6D5-40D9-B024-AAF6CD0A829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44D782-E6D5-40D9-B024-AAF6CD0A8298}">
      <dsp:nvSpPr>
        <dsp:cNvPr id="0" name=""/>
        <dsp:cNvSpPr/>
      </dsp:nvSpPr>
      <dsp:spPr>
        <a:xfrm>
          <a:off x="3657599" y="0"/>
          <a:ext cx="5486400" cy="39330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E5D05-6024-4B4E-80AB-3CF94965D368}">
      <dsp:nvSpPr>
        <dsp:cNvPr id="0" name=""/>
        <dsp:cNvSpPr/>
      </dsp:nvSpPr>
      <dsp:spPr>
        <a:xfrm>
          <a:off x="0" y="0"/>
          <a:ext cx="3657600" cy="3933056"/>
        </a:xfrm>
        <a:prstGeom prst="roundRect">
          <a:avLst/>
        </a:prstGeom>
        <a:solidFill>
          <a:srgbClr val="11047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b="1" kern="1200" dirty="0" smtClean="0"/>
            <a:t>Важливу роль відігравали воїни </a:t>
          </a:r>
          <a:r>
            <a:rPr lang="uk-UA" sz="3900" kern="1200" dirty="0" smtClean="0"/>
            <a:t>(мали потужне кінне військо)</a:t>
          </a:r>
          <a:endParaRPr lang="en-US" sz="3900" kern="1200" dirty="0"/>
        </a:p>
      </dsp:txBody>
      <dsp:txXfrm>
        <a:off x="0" y="0"/>
        <a:ext cx="3657600" cy="3933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86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7AC3E420-80B2-44BF-B5A4-6EB2D9018FD4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1048687" name="Образ слайда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688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89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90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A73AC1D8-4376-4C47-BFD5-20FA1F018CF5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Образ слайда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89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en-US"/>
          </a:p>
        </p:txBody>
      </p:sp>
      <p:sp>
        <p:nvSpPr>
          <p:cNvPr id="1048590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A73AC1D8-4376-4C47-BFD5-20FA1F018CF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5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0DCAF0E-E3EB-4C7C-9122-BBAE1934185C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11CAFB-13A0-4CF1-A9F8-15E8793C0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57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5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0DCAF0E-E3EB-4C7C-9122-BBAE1934185C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104865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11CAFB-13A0-4CF1-A9F8-15E8793C0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52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5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0DCAF0E-E3EB-4C7C-9122-BBAE1934185C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104865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11CAFB-13A0-4CF1-A9F8-15E8793C0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592" name="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59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0DCAF0E-E3EB-4C7C-9122-BBAE1934185C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104859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11CAFB-13A0-4CF1-A9F8-15E8793C0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47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0DCAF0E-E3EB-4C7C-9122-BBAE1934185C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104864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11CAFB-13A0-4CF1-A9F8-15E8793C0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4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42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4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0DCAF0E-E3EB-4C7C-9122-BBAE1934185C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104864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11CAFB-13A0-4CF1-A9F8-15E8793C0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78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9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80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81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82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0DCAF0E-E3EB-4C7C-9122-BBAE1934185C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1048683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4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11CAFB-13A0-4CF1-A9F8-15E8793C0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6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0DCAF0E-E3EB-4C7C-9122-BBAE1934185C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104866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11CAFB-13A0-4CF1-A9F8-15E8793C0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0DCAF0E-E3EB-4C7C-9122-BBAE1934185C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104859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11CAFB-13A0-4CF1-A9F8-15E8793C0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72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73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0DCAF0E-E3EB-4C7C-9122-BBAE1934185C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104867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11CAFB-13A0-4CF1-A9F8-15E8793C0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66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67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0DCAF0E-E3EB-4C7C-9122-BBAE1934185C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104866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11CAFB-13A0-4CF1-A9F8-15E8793C04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CAF0E-E3EB-4C7C-9122-BBAE1934185C}" type="datetimeFigureOut">
              <a:rPr lang="en-US" smtClean="0"/>
              <a:t>12/25/2019</a:t>
            </a:fld>
            <a:endParaRPr lang="en-US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1CAFB-13A0-4CF1-A9F8-15E8793C044F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3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0472"/>
        </a:solid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3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332656"/>
            <a:ext cx="9144000" cy="6120680"/>
          </a:xfrm>
          <a:prstGeom prst="rect"/>
          <a:noFill/>
          <a:ln>
            <a:noFill/>
          </a:ln>
        </p:spPr>
      </p:pic>
      <p:sp>
        <p:nvSpPr>
          <p:cNvPr id="1048586" name="Заголовок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352928" cy="2162671"/>
          </a:xfrm>
          <a:solidFill>
            <a:schemeClr val="accent6">
              <a:lumMod val="40000"/>
              <a:lumOff val="60000"/>
              <a:alpha val="67000"/>
            </a:schemeClr>
          </a:solidFill>
        </p:spPr>
        <p:txBody>
          <a:bodyPr>
            <a:normAutofit/>
          </a:bodyPr>
          <a:p>
            <a:r>
              <a:rPr b="1" dirty="0" sz="6000" lang="uk-UA" smtClean="0">
                <a:solidFill>
                  <a:srgbClr val="110472"/>
                </a:solidFill>
              </a:rPr>
              <a:t>Кіммерійці та скіфи на території України.</a:t>
            </a:r>
            <a:endParaRPr b="1" dirty="0" sz="6000" lang="en-US">
              <a:solidFill>
                <a:srgbClr val="110472"/>
              </a:solidFill>
            </a:endParaRPr>
          </a:p>
        </p:txBody>
      </p:sp>
      <p:sp>
        <p:nvSpPr>
          <p:cNvPr id="104858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  <a:solidFill>
            <a:schemeClr val="accent6">
              <a:lumMod val="40000"/>
              <a:lumOff val="60000"/>
              <a:alpha val="80000"/>
            </a:schemeClr>
          </a:solidFill>
        </p:spPr>
        <p:txBody>
          <a:bodyPr>
            <a:normAutofit fontScale="93750" lnSpcReduction="10000"/>
          </a:bodyPr>
          <a:p>
            <a:r>
              <a:rPr b="1" dirty="0" lang="uk-UA" smtClean="0">
                <a:solidFill>
                  <a:schemeClr val="tx1"/>
                </a:solidFill>
              </a:rPr>
              <a:t>Всесвітня історія. Історія України.</a:t>
            </a:r>
          </a:p>
          <a:p>
            <a:r>
              <a:rPr b="1" dirty="0" lang="uk-UA" smtClean="0">
                <a:solidFill>
                  <a:schemeClr val="tx1"/>
                </a:solidFill>
              </a:rPr>
              <a:t>6 клас</a:t>
            </a:r>
            <a:endParaRPr b="1" dirty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Рисунок 5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6084168" y="3068961"/>
            <a:ext cx="3059832" cy="3789040"/>
          </a:xfrm>
          <a:prstGeom prst="rect"/>
          <a:noFill/>
          <a:ln>
            <a:noFill/>
          </a:ln>
        </p:spPr>
      </p:pic>
      <p:sp>
        <p:nvSpPr>
          <p:cNvPr id="1048614" name="Заголовок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6300192" cy="1143000"/>
          </a:xfrm>
        </p:spPr>
        <p:txBody>
          <a:bodyPr>
            <a:normAutofit fontScale="90000"/>
          </a:bodyPr>
          <a:p>
            <a:r>
              <a:rPr b="1" dirty="0" lang="uk-UA" smtClean="0"/>
              <a:t>Скіфи на території України.</a:t>
            </a:r>
            <a:endParaRPr b="1" dirty="0" lang="en-US"/>
          </a:p>
        </p:txBody>
      </p:sp>
      <p:sp>
        <p:nvSpPr>
          <p:cNvPr id="1048615" name="Содержимое 2"/>
          <p:cNvSpPr>
            <a:spLocks noGrp="1"/>
          </p:cNvSpPr>
          <p:nvPr>
            <p:ph idx="1"/>
          </p:nvPr>
        </p:nvSpPr>
        <p:spPr>
          <a:xfrm>
            <a:off x="2843808" y="1340769"/>
            <a:ext cx="5842992" cy="2016223"/>
          </a:xfrm>
        </p:spPr>
        <p:txBody>
          <a:bodyPr>
            <a:normAutofit fontScale="81250" lnSpcReduction="10000"/>
          </a:bodyPr>
          <a:p>
            <a:r>
              <a:rPr b="1" dirty="0" lang="uk-UA" smtClean="0"/>
              <a:t>Скіфи</a:t>
            </a:r>
            <a:r>
              <a:rPr dirty="0" lang="uk-UA" smtClean="0"/>
              <a:t> – войовничі кочові племена, що заселяли територію між річками Доном, Дунаєм та Дніпром, а  також частину Криму у </a:t>
            </a:r>
            <a:r>
              <a:rPr b="1" dirty="0" lang="en-US" smtClean="0"/>
              <a:t>V</a:t>
            </a:r>
            <a:r>
              <a:rPr b="1" dirty="0" lang="uk-UA" smtClean="0"/>
              <a:t>ІІ – ІІІ ст. до н. е.</a:t>
            </a:r>
            <a:endParaRPr b="1" dirty="0" lang="en-US"/>
          </a:p>
        </p:txBody>
      </p:sp>
      <p:pic>
        <p:nvPicPr>
          <p:cNvPr id="2097167" name="Рисунок 3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rcRect b="277"/>
          <a:stretch>
            <a:fillRect/>
          </a:stretch>
        </p:blipFill>
        <p:spPr bwMode="auto">
          <a:xfrm>
            <a:off x="1979712" y="3080046"/>
            <a:ext cx="3851920" cy="3777954"/>
          </a:xfrm>
          <a:prstGeom prst="flowChartConnector"/>
          <a:noFill/>
          <a:ln>
            <a:noFill/>
          </a:ln>
        </p:spPr>
      </p:pic>
      <p:pic>
        <p:nvPicPr>
          <p:cNvPr id="2097168" name="Рисунок 4" descr="A Skythian warrior on an Attic Red-Figured Amphora of 500 BCE."/>
          <p:cNvPicPr>
            <a:picLocks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0" y="332656"/>
            <a:ext cx="2705100" cy="40005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498178"/>
          </a:xfrm>
        </p:spPr>
        <p:txBody>
          <a:bodyPr>
            <a:noAutofit/>
          </a:bodyPr>
          <a:p>
            <a:r>
              <a:rPr b="1" dirty="0" sz="3200" lang="uk-UA" smtClean="0"/>
              <a:t>Давньогрецький історик Геродот у </a:t>
            </a:r>
            <a:r>
              <a:rPr b="1" dirty="0" sz="3200" lang="en-US" smtClean="0"/>
              <a:t>V</a:t>
            </a:r>
            <a:r>
              <a:rPr b="1" dirty="0" sz="3200" lang="uk-UA" smtClean="0"/>
              <a:t> ст. до н. е. </a:t>
            </a:r>
            <a:r>
              <a:rPr dirty="0" sz="3200" lang="uk-UA" smtClean="0"/>
              <a:t>особисто відвідав </a:t>
            </a:r>
            <a:r>
              <a:rPr dirty="0" sz="3200" lang="uk-UA" err="1" smtClean="0"/>
              <a:t>Скіфію</a:t>
            </a:r>
            <a:r>
              <a:rPr dirty="0" sz="3200" lang="uk-UA" smtClean="0"/>
              <a:t> та описав її.</a:t>
            </a:r>
            <a:endParaRPr dirty="0" sz="3200" lang="en-US"/>
          </a:p>
        </p:txBody>
      </p:sp>
      <p:sp>
        <p:nvSpPr>
          <p:cNvPr id="1048617" name="Содержимое 2"/>
          <p:cNvSpPr>
            <a:spLocks noGrp="1"/>
          </p:cNvSpPr>
          <p:nvPr>
            <p:ph idx="1"/>
          </p:nvPr>
        </p:nvSpPr>
        <p:spPr>
          <a:xfrm>
            <a:off x="4860032" y="1916832"/>
            <a:ext cx="3826768" cy="4209331"/>
          </a:xfrm>
        </p:spPr>
        <p:txBody>
          <a:bodyPr/>
          <a:p>
            <a:r>
              <a:rPr dirty="0" lang="uk-UA" smtClean="0"/>
              <a:t>Геродот виділяв серед скіфів такі групи:</a:t>
            </a:r>
          </a:p>
          <a:p>
            <a:r>
              <a:rPr b="1" dirty="0" lang="uk-UA" smtClean="0"/>
              <a:t>царські скіфи;</a:t>
            </a:r>
          </a:p>
          <a:p>
            <a:r>
              <a:rPr b="1" dirty="0" lang="uk-UA" smtClean="0"/>
              <a:t>скіфи-орачі;</a:t>
            </a:r>
          </a:p>
          <a:p>
            <a:r>
              <a:rPr b="1" dirty="0" lang="uk-UA" smtClean="0"/>
              <a:t>скіфи-землероби;</a:t>
            </a:r>
          </a:p>
          <a:p>
            <a:r>
              <a:rPr b="1" dirty="0" lang="uk-UA" smtClean="0"/>
              <a:t>скіфи-кочівники.</a:t>
            </a:r>
            <a:endParaRPr b="1" dirty="0" lang="en-US"/>
          </a:p>
        </p:txBody>
      </p:sp>
      <p:pic>
        <p:nvPicPr>
          <p:cNvPr id="2097169" name="Рисунок 4" descr="Результат пошуку зображень за запитом &quot;геродот про скіфів&quot;"/>
          <p:cNvPicPr>
            <a:picLocks/>
          </p:cNvPicPr>
          <p:nvPr/>
        </p:nvPicPr>
        <p:blipFill>
          <a:blip xmlns:r="http://schemas.openxmlformats.org/officeDocument/2006/relationships" r:embed="rId1" cstate="print">
            <a:lum bright="-9000" contrast="15000"/>
          </a:blip>
          <a:srcRect/>
          <a:stretch>
            <a:fillRect/>
          </a:stretch>
        </p:blipFill>
        <p:spPr bwMode="auto">
          <a:xfrm>
            <a:off x="0" y="3324225"/>
            <a:ext cx="4829175" cy="3533775"/>
          </a:xfrm>
          <a:prstGeom prst="rect"/>
          <a:noFill/>
          <a:ln w="28575">
            <a:solidFill>
              <a:schemeClr val="accent1"/>
            </a:solidFill>
          </a:ln>
        </p:spPr>
      </p:pic>
      <p:pic>
        <p:nvPicPr>
          <p:cNvPr id="2097170" name="Picture 2" descr="Результат пошуку зображень за запитом &quot;геродот про скіфів&quot;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79512" y="764704"/>
            <a:ext cx="1914525" cy="2381250"/>
          </a:xfrm>
          <a:prstGeom prst="rect"/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" descr="Пов’язане зображення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  <p:sp>
        <p:nvSpPr>
          <p:cNvPr id="104861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uk-UA" smtClean="0"/>
              <a:t>Цікаво знати</a:t>
            </a:r>
            <a:endParaRPr b="1" dirty="0" lang="en-US"/>
          </a:p>
        </p:txBody>
      </p:sp>
      <p:sp>
        <p:nvSpPr>
          <p:cNvPr id="1048619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1250" lnSpcReduction="20000"/>
          </a:bodyPr>
          <a:p>
            <a:r>
              <a:rPr dirty="0" lang="uk-UA" smtClean="0"/>
              <a:t>Геродот записав кілька легенд про походження скіфів. </a:t>
            </a:r>
            <a:endParaRPr dirty="0" lang="uk-UA" smtClean="0"/>
          </a:p>
          <a:p>
            <a:r>
              <a:rPr dirty="0" lang="uk-UA" smtClean="0"/>
              <a:t>За </a:t>
            </a:r>
            <a:r>
              <a:rPr dirty="0" lang="uk-UA" smtClean="0"/>
              <a:t>однією з них, прародичем скіфів був син Зевса </a:t>
            </a:r>
            <a:r>
              <a:rPr b="1" dirty="0" lang="uk-UA" smtClean="0"/>
              <a:t>Геракл</a:t>
            </a:r>
            <a:r>
              <a:rPr dirty="0" lang="uk-UA" smtClean="0"/>
              <a:t>. Подорожуючи Таврією, він одружився з </a:t>
            </a:r>
            <a:r>
              <a:rPr dirty="0" lang="uk-UA" err="1" smtClean="0"/>
              <a:t>напівжінкою-напівзмією</a:t>
            </a:r>
            <a:r>
              <a:rPr dirty="0" lang="uk-UA" smtClean="0"/>
              <a:t>. Від цього шлюбу народилося троє синів – </a:t>
            </a:r>
            <a:r>
              <a:rPr b="1" dirty="0" lang="uk-UA" err="1" smtClean="0"/>
              <a:t>Агафірс</a:t>
            </a:r>
            <a:r>
              <a:rPr b="1" dirty="0" lang="uk-UA" smtClean="0"/>
              <a:t>, </a:t>
            </a:r>
            <a:r>
              <a:rPr b="1" dirty="0" lang="uk-UA" err="1" smtClean="0"/>
              <a:t>Гелон</a:t>
            </a:r>
            <a:r>
              <a:rPr b="1" dirty="0" lang="uk-UA" smtClean="0"/>
              <a:t> та Скіф</a:t>
            </a:r>
            <a:r>
              <a:rPr dirty="0" lang="uk-UA" smtClean="0"/>
              <a:t>. Коли прийшов час вибирати спадкоємця, </a:t>
            </a:r>
            <a:r>
              <a:rPr dirty="0" lang="uk-UA" err="1" smtClean="0"/>
              <a:t>напівдіва</a:t>
            </a:r>
            <a:r>
              <a:rPr dirty="0" lang="uk-UA" smtClean="0"/>
              <a:t> запитала у Геракла, кому з них залишити в управління її країну. Тоді Герекл віддав їй один зі своїх луків і пояс, на кінці якого висіла золота чаша, сказавши: </a:t>
            </a:r>
            <a:r>
              <a:rPr dirty="0" lang="uk-UA" err="1" smtClean="0"/>
              <a:t>“Віддай</a:t>
            </a:r>
            <a:r>
              <a:rPr dirty="0" lang="uk-UA" smtClean="0"/>
              <a:t> країну тому з синів, який зможе підперезатися цим поясом і натягнути </a:t>
            </a:r>
            <a:r>
              <a:rPr dirty="0" lang="uk-UA" err="1" smtClean="0"/>
              <a:t>лука”</a:t>
            </a:r>
            <a:r>
              <a:rPr dirty="0" lang="uk-UA" smtClean="0"/>
              <a:t>. Це зробив лише </a:t>
            </a:r>
            <a:r>
              <a:rPr b="1" dirty="0" lang="uk-UA" smtClean="0"/>
              <a:t>Скіф</a:t>
            </a:r>
            <a:r>
              <a:rPr dirty="0" lang="uk-UA" smtClean="0"/>
              <a:t>, який і став родоначальником усіх скіфських царів.</a:t>
            </a:r>
            <a:endParaRPr dirty="0"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2" descr="Пов’язане зображення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  <p:sp>
        <p:nvSpPr>
          <p:cNvPr id="104862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uk-UA" smtClean="0"/>
              <a:t>Цікаво знати</a:t>
            </a:r>
            <a:endParaRPr b="1" dirty="0" lang="en-US"/>
          </a:p>
        </p:txBody>
      </p:sp>
      <p:sp>
        <p:nvSpPr>
          <p:cNvPr id="1048621" name="Содержимое 2"/>
          <p:cNvSpPr>
            <a:spLocks noGrp="1"/>
          </p:cNvSpPr>
          <p:nvPr>
            <p:ph idx="1"/>
          </p:nvPr>
        </p:nvSpPr>
        <p:spPr>
          <a:xfrm>
            <a:off x="251520" y="1196753"/>
            <a:ext cx="8892480" cy="2952328"/>
          </a:xfrm>
        </p:spPr>
        <p:txBody>
          <a:bodyPr>
            <a:normAutofit fontScale="96875" lnSpcReduction="20000"/>
          </a:bodyPr>
          <a:p>
            <a:r>
              <a:rPr dirty="0" lang="uk-UA" smtClean="0"/>
              <a:t>Самі ж скіфи вважали, що вони </a:t>
            </a:r>
            <a:r>
              <a:rPr dirty="0" lang="uk-UA" err="1" smtClean="0"/>
              <a:t>з</a:t>
            </a:r>
            <a:r>
              <a:rPr dirty="0" lang="uk-UA" err="1" smtClean="0">
                <a:latin typeface="Calibri"/>
              </a:rPr>
              <a:t>´</a:t>
            </a:r>
            <a:r>
              <a:rPr dirty="0" lang="uk-UA" err="1" smtClean="0"/>
              <a:t>явилися</a:t>
            </a:r>
            <a:r>
              <a:rPr dirty="0" lang="uk-UA" smtClean="0"/>
              <a:t> у безлюдній землі від першої людини на </a:t>
            </a:r>
            <a:r>
              <a:rPr dirty="0" lang="uk-UA" err="1" smtClean="0"/>
              <a:t>ім</a:t>
            </a:r>
            <a:r>
              <a:rPr dirty="0" lang="uk-UA" err="1" smtClean="0">
                <a:latin typeface="Calibri"/>
              </a:rPr>
              <a:t>´</a:t>
            </a:r>
            <a:r>
              <a:rPr dirty="0" lang="uk-UA" err="1" smtClean="0"/>
              <a:t>я</a:t>
            </a:r>
            <a:r>
              <a:rPr dirty="0" lang="uk-UA" smtClean="0"/>
              <a:t> </a:t>
            </a:r>
            <a:r>
              <a:rPr b="1" dirty="0" lang="uk-UA" err="1" smtClean="0"/>
              <a:t>Таргітай</a:t>
            </a:r>
            <a:r>
              <a:rPr dirty="0" lang="uk-UA" smtClean="0"/>
              <a:t>, батьками якого були дочка ріки Борисфен (Дніпро) і скіфський бог грому. У </a:t>
            </a:r>
            <a:r>
              <a:rPr dirty="0" lang="uk-UA" err="1" smtClean="0"/>
              <a:t>Таргітая</a:t>
            </a:r>
            <a:r>
              <a:rPr dirty="0" lang="uk-UA" smtClean="0"/>
              <a:t> народилося три сини: </a:t>
            </a:r>
            <a:r>
              <a:rPr b="1" dirty="0" lang="uk-UA" err="1" smtClean="0"/>
              <a:t>Ліпоксай</a:t>
            </a:r>
            <a:r>
              <a:rPr b="1" dirty="0" lang="uk-UA" smtClean="0"/>
              <a:t>, </a:t>
            </a:r>
            <a:r>
              <a:rPr b="1" dirty="0" lang="uk-UA" err="1" smtClean="0"/>
              <a:t>Арпаксай</a:t>
            </a:r>
            <a:r>
              <a:rPr b="1" dirty="0" lang="uk-UA" smtClean="0"/>
              <a:t> і </a:t>
            </a:r>
            <a:r>
              <a:rPr b="1" dirty="0" lang="uk-UA" err="1" smtClean="0"/>
              <a:t>Колоксай</a:t>
            </a:r>
            <a:r>
              <a:rPr dirty="0" lang="uk-UA" smtClean="0"/>
              <a:t>, які й стали родоначальниками скіфських племен. </a:t>
            </a:r>
            <a:endParaRPr dirty="0" lang="en-US"/>
          </a:p>
        </p:txBody>
      </p:sp>
      <p:pic>
        <p:nvPicPr>
          <p:cNvPr id="2097173" name="Picture 4" descr="Результат пошуку зображень за запитом &quot;геродот про скіфів&quot;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>
            <a:lum bright="-9000" contrast="10000"/>
          </a:blip>
          <a:srcRect/>
          <a:stretch>
            <a:fillRect/>
          </a:stretch>
        </p:blipFill>
        <p:spPr bwMode="auto">
          <a:xfrm>
            <a:off x="1547664" y="3933056"/>
            <a:ext cx="5904656" cy="2232301"/>
          </a:xfrm>
          <a:prstGeom prst="rect"/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642194"/>
          </a:xfrm>
        </p:spPr>
        <p:txBody>
          <a:bodyPr>
            <a:noAutofit/>
          </a:bodyPr>
          <a:p>
            <a:r>
              <a:rPr b="1" dirty="0" sz="3200" lang="uk-UA" smtClean="0"/>
              <a:t>Наприкінці </a:t>
            </a:r>
            <a:r>
              <a:rPr b="1" dirty="0" sz="3200" lang="en-US" smtClean="0"/>
              <a:t>VI</a:t>
            </a:r>
            <a:r>
              <a:rPr b="1" dirty="0" sz="3200" lang="uk-UA" smtClean="0"/>
              <a:t> ст. до н. е. </a:t>
            </a:r>
            <a:r>
              <a:rPr dirty="0" sz="3200" lang="uk-UA" smtClean="0"/>
              <a:t>в причорноморських степах формується могутнє державне </a:t>
            </a:r>
            <a:r>
              <a:rPr dirty="0" sz="3200" lang="uk-UA" err="1" smtClean="0"/>
              <a:t>об</a:t>
            </a:r>
            <a:r>
              <a:rPr dirty="0" sz="3200" lang="uk-UA" err="1" smtClean="0">
                <a:latin typeface="Calibri"/>
              </a:rPr>
              <a:t>´</a:t>
            </a:r>
            <a:r>
              <a:rPr dirty="0" sz="3200" lang="uk-UA" err="1" smtClean="0"/>
              <a:t>єднання</a:t>
            </a:r>
            <a:r>
              <a:rPr dirty="0" sz="3200" lang="uk-UA" smtClean="0"/>
              <a:t> на чолі зі скіфами – </a:t>
            </a:r>
            <a:r>
              <a:rPr b="1" dirty="0" sz="3200" lang="uk-UA" smtClean="0"/>
              <a:t>Велика </a:t>
            </a:r>
            <a:r>
              <a:rPr b="1" dirty="0" sz="3200" lang="uk-UA" err="1" smtClean="0"/>
              <a:t>Скіфія</a:t>
            </a:r>
            <a:r>
              <a:rPr dirty="0" sz="3200" lang="uk-UA" smtClean="0"/>
              <a:t>.</a:t>
            </a:r>
            <a:endParaRPr dirty="0" sz="3200" lang="en-US"/>
          </a:p>
        </p:txBody>
      </p:sp>
      <p:pic>
        <p:nvPicPr>
          <p:cNvPr id="2097174" name="Рисунок 3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1" cstate="print">
            <a:lum bright="-16000" contrast="14000"/>
          </a:blip>
          <a:srcRect/>
          <a:stretch>
            <a:fillRect/>
          </a:stretch>
        </p:blipFill>
        <p:spPr bwMode="auto">
          <a:xfrm>
            <a:off x="2591272" y="1916832"/>
            <a:ext cx="6552728" cy="4941168"/>
          </a:xfrm>
          <a:prstGeom prst="rect"/>
          <a:noFill/>
          <a:ln>
            <a:noFill/>
          </a:ln>
        </p:spPr>
      </p:pic>
      <p:sp>
        <p:nvSpPr>
          <p:cNvPr id="1048623" name="TextBox 4"/>
          <p:cNvSpPr txBox="1"/>
          <p:nvPr/>
        </p:nvSpPr>
        <p:spPr>
          <a:xfrm>
            <a:off x="179512" y="1916832"/>
            <a:ext cx="2339752" cy="2529840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b="1" dirty="0" sz="2000" lang="uk-UA" smtClean="0"/>
              <a:t>Період найвищого розквіту </a:t>
            </a:r>
            <a:r>
              <a:rPr b="1" dirty="0" sz="2000" lang="uk-UA" err="1" smtClean="0"/>
              <a:t>Скіфії</a:t>
            </a:r>
            <a:r>
              <a:rPr b="1" dirty="0" sz="2000" lang="uk-UA" smtClean="0"/>
              <a:t> припадає на І</a:t>
            </a:r>
            <a:r>
              <a:rPr b="1" dirty="0" sz="2000" lang="en-US" smtClean="0"/>
              <a:t>V</a:t>
            </a:r>
            <a:r>
              <a:rPr b="1" dirty="0" sz="2000" lang="uk-UA" smtClean="0"/>
              <a:t> ст. до н. е. Його </a:t>
            </a:r>
            <a:r>
              <a:rPr b="1" dirty="0" sz="2000" lang="uk-UA" err="1" smtClean="0"/>
              <a:t>пов</a:t>
            </a:r>
            <a:r>
              <a:rPr b="1" dirty="0" sz="2000" lang="uk-UA" err="1" smtClean="0">
                <a:latin typeface="Calibri"/>
              </a:rPr>
              <a:t>´</a:t>
            </a:r>
            <a:r>
              <a:rPr b="1" dirty="0" sz="2000" lang="uk-UA" err="1" smtClean="0"/>
              <a:t>язують</a:t>
            </a:r>
            <a:r>
              <a:rPr b="1" dirty="0" sz="2000" lang="uk-UA" smtClean="0"/>
              <a:t>  з правлінням царя </a:t>
            </a:r>
            <a:r>
              <a:rPr b="1" dirty="0" sz="2000" lang="uk-UA" err="1" smtClean="0"/>
              <a:t>Атея</a:t>
            </a:r>
            <a:r>
              <a:rPr b="1" dirty="0" sz="2000" lang="uk-UA" smtClean="0"/>
              <a:t>.</a:t>
            </a:r>
            <a:endParaRPr b="1" dirty="0" sz="2000" lang="en-US"/>
          </a:p>
        </p:txBody>
      </p:sp>
      <p:pic>
        <p:nvPicPr>
          <p:cNvPr id="2097175" name="Picture 2" descr="Пов’язане зображення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395536" y="4314825"/>
            <a:ext cx="1800225" cy="2543175"/>
          </a:xfrm>
          <a:prstGeom prst="rect"/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Рисунок 3" descr="Пов’язане зображення"/>
          <p:cNvPicPr>
            <a:picLocks/>
          </p:cNvPicPr>
          <p:nvPr/>
        </p:nvPicPr>
        <p:blipFill rotWithShape="1">
          <a:blip xmlns:r="http://schemas.openxmlformats.org/officeDocument/2006/relationships" r:embed="rId1" cstate="print"/>
          <a:srcRect b="3046"/>
          <a:stretch>
            <a:fillRect/>
          </a:stretch>
        </p:blipFill>
        <p:spPr bwMode="auto">
          <a:xfrm>
            <a:off x="5362575" y="1124744"/>
            <a:ext cx="3781425" cy="5457825"/>
          </a:xfrm>
          <a:prstGeom prst="rect"/>
          <a:noFill/>
          <a:ln>
            <a:noFill/>
          </a:ln>
        </p:spPr>
      </p:pic>
      <p:sp>
        <p:nvSpPr>
          <p:cNvPr id="104862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562074"/>
          </a:xfrm>
        </p:spPr>
        <p:txBody>
          <a:bodyPr>
            <a:normAutofit fontScale="90000"/>
          </a:bodyPr>
          <a:p>
            <a:r>
              <a:rPr b="1" dirty="0" lang="uk-UA" smtClean="0"/>
              <a:t>Основні заняття:</a:t>
            </a:r>
            <a:endParaRPr b="1" dirty="0" lang="en-US"/>
          </a:p>
        </p:txBody>
      </p:sp>
      <p:sp>
        <p:nvSpPr>
          <p:cNvPr id="1048625" name="Содержимое 2"/>
          <p:cNvSpPr>
            <a:spLocks noGrp="1"/>
          </p:cNvSpPr>
          <p:nvPr>
            <p:ph idx="1"/>
          </p:nvPr>
        </p:nvSpPr>
        <p:spPr>
          <a:xfrm>
            <a:off x="0" y="980729"/>
            <a:ext cx="5652120" cy="3456383"/>
          </a:xfrm>
        </p:spPr>
        <p:txBody>
          <a:bodyPr>
            <a:normAutofit fontScale="81250" lnSpcReduction="10000"/>
          </a:bodyPr>
          <a:p>
            <a:r>
              <a:rPr b="1" dirty="0" lang="uk-UA" smtClean="0"/>
              <a:t>Скіфи-кочівники</a:t>
            </a:r>
            <a:r>
              <a:rPr dirty="0" lang="uk-UA" smtClean="0"/>
              <a:t> – розводили коней.</a:t>
            </a:r>
          </a:p>
          <a:p>
            <a:r>
              <a:rPr b="1" dirty="0" lang="uk-UA" smtClean="0"/>
              <a:t>Скіфи-орачі і скіфи-землероби </a:t>
            </a:r>
            <a:r>
              <a:rPr dirty="0" lang="uk-UA" smtClean="0"/>
              <a:t>вели осілий спосіб життя і займалися землеробством, використовували </a:t>
            </a:r>
            <a:r>
              <a:rPr dirty="0" lang="uk-UA" err="1" smtClean="0"/>
              <a:t>дерев</a:t>
            </a:r>
            <a:r>
              <a:rPr dirty="0" lang="uk-UA" err="1" smtClean="0">
                <a:latin typeface="Calibri"/>
              </a:rPr>
              <a:t>´</a:t>
            </a:r>
            <a:r>
              <a:rPr dirty="0" lang="uk-UA" err="1" smtClean="0"/>
              <a:t>яний</a:t>
            </a:r>
            <a:r>
              <a:rPr dirty="0" lang="uk-UA" smtClean="0"/>
              <a:t> плуг.</a:t>
            </a:r>
          </a:p>
          <a:p>
            <a:r>
              <a:rPr dirty="0" lang="uk-UA" smtClean="0"/>
              <a:t>Займалися садівництвом, ремеслами, торгівлею.</a:t>
            </a:r>
          </a:p>
        </p:txBody>
      </p:sp>
      <p:pic>
        <p:nvPicPr>
          <p:cNvPr id="2097177" name="Рисунок 4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0" y="4221088"/>
            <a:ext cx="5112568" cy="2636912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Содержимое 2"/>
          <p:cNvSpPr>
            <a:spLocks noGrp="1"/>
          </p:cNvSpPr>
          <p:nvPr>
            <p:ph idx="1"/>
          </p:nvPr>
        </p:nvSpPr>
        <p:spPr>
          <a:xfrm>
            <a:off x="0" y="260649"/>
            <a:ext cx="9144000" cy="3312368"/>
          </a:xfrm>
        </p:spPr>
        <p:txBody>
          <a:bodyPr>
            <a:normAutofit fontScale="96875" lnSpcReduction="20000"/>
          </a:bodyPr>
          <a:p>
            <a:r>
              <a:rPr dirty="0" lang="uk-UA" smtClean="0"/>
              <a:t>Найдавнішими спорудами на території України є </a:t>
            </a:r>
            <a:r>
              <a:rPr b="1" dirty="0" lang="uk-UA" smtClean="0"/>
              <a:t>кургани</a:t>
            </a:r>
            <a:r>
              <a:rPr dirty="0" lang="uk-UA" smtClean="0"/>
              <a:t>. Їх називали </a:t>
            </a:r>
            <a:r>
              <a:rPr b="1" dirty="0" lang="uk-UA" err="1" smtClean="0"/>
              <a:t>“пірамідами</a:t>
            </a:r>
            <a:r>
              <a:rPr b="1" dirty="0" lang="uk-UA" smtClean="0"/>
              <a:t> південних </a:t>
            </a:r>
            <a:r>
              <a:rPr b="1" dirty="0" lang="uk-UA" err="1" smtClean="0"/>
              <a:t>степів”</a:t>
            </a:r>
            <a:r>
              <a:rPr b="1" dirty="0" lang="uk-UA" smtClean="0"/>
              <a:t>, </a:t>
            </a:r>
            <a:r>
              <a:rPr dirty="0" lang="uk-UA" smtClean="0"/>
              <a:t>оскільки перші скіфські кургани – ровесники єгипетських пірамід.</a:t>
            </a:r>
          </a:p>
          <a:p>
            <a:r>
              <a:rPr dirty="0" lang="uk-UA" smtClean="0"/>
              <a:t>Поряд з ними виросли й давні скульптури, які згодом стали називати </a:t>
            </a:r>
            <a:r>
              <a:rPr b="1" dirty="0" lang="uk-UA" err="1" smtClean="0"/>
              <a:t>кам</a:t>
            </a:r>
            <a:r>
              <a:rPr b="1" dirty="0" lang="uk-UA" err="1" smtClean="0">
                <a:latin typeface="Calibri"/>
              </a:rPr>
              <a:t>´</a:t>
            </a:r>
            <a:r>
              <a:rPr b="1" dirty="0" lang="uk-UA" err="1" smtClean="0"/>
              <a:t>яними</a:t>
            </a:r>
            <a:r>
              <a:rPr b="1" dirty="0" lang="uk-UA" smtClean="0"/>
              <a:t> бабами</a:t>
            </a:r>
            <a:r>
              <a:rPr dirty="0" lang="uk-UA" smtClean="0"/>
              <a:t>. </a:t>
            </a:r>
            <a:endParaRPr dirty="0" lang="en-US"/>
          </a:p>
        </p:txBody>
      </p:sp>
      <p:pic>
        <p:nvPicPr>
          <p:cNvPr id="2097178" name="Рисунок 3" descr="Скіфські кам'яні баби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3476625"/>
            <a:ext cx="5372100" cy="3381375"/>
          </a:xfrm>
          <a:prstGeom prst="rect"/>
          <a:noFill/>
          <a:ln>
            <a:noFill/>
          </a:ln>
        </p:spPr>
      </p:pic>
      <p:pic>
        <p:nvPicPr>
          <p:cNvPr id="2097179" name="Рисунок 5" descr="Результат пошуку зображень за запитом &quot;скіфи шаблони&quot;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6300192" y="3356992"/>
            <a:ext cx="2843808" cy="3501008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</p:bgPr>
    </p:bg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Рисунок 1" descr="Comb with Scythians in Battle, Late 5th - early 4th century BCE Russia (now Ukraine) The Hermitage Museum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 b="19221"/>
          <a:stretch>
            <a:fillRect/>
          </a:stretch>
        </p:blipFill>
        <p:spPr bwMode="auto">
          <a:xfrm>
            <a:off x="0" y="2433861"/>
            <a:ext cx="3629025" cy="4424139"/>
          </a:xfrm>
          <a:prstGeom prst="rect"/>
          <a:noFill/>
          <a:ln>
            <a:noFill/>
          </a:ln>
        </p:spPr>
      </p:pic>
      <p:pic>
        <p:nvPicPr>
          <p:cNvPr id="2097181" name="Рисунок 2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3429000" y="0"/>
            <a:ext cx="5715000" cy="5457825"/>
          </a:xfrm>
          <a:prstGeom prst="rect"/>
          <a:noFill/>
          <a:ln>
            <a:noFill/>
          </a:ln>
        </p:spPr>
      </p:pic>
      <p:sp>
        <p:nvSpPr>
          <p:cNvPr id="1048627" name="TextBox 3"/>
          <p:cNvSpPr txBox="1"/>
          <p:nvPr/>
        </p:nvSpPr>
        <p:spPr>
          <a:xfrm>
            <a:off x="5796136" y="5661248"/>
            <a:ext cx="3148429" cy="447040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none">
            <a:spAutoFit/>
          </a:bodyPr>
          <a:p>
            <a:r>
              <a:rPr b="1" dirty="0" sz="2400" lang="uk-UA" smtClean="0"/>
              <a:t>Скіфська пектораль</a:t>
            </a:r>
            <a:r>
              <a:rPr dirty="0" lang="uk-UA" smtClean="0"/>
              <a:t>.</a:t>
            </a:r>
            <a:endParaRPr dirty="0" lang="en-US"/>
          </a:p>
        </p:txBody>
      </p:sp>
      <p:pic>
        <p:nvPicPr>
          <p:cNvPr id="2097182" name="Рисунок 4" descr="Результат пошуку зображень за запитом &quot;скіфи шаблони&quot;"/>
          <p:cNvPicPr>
            <a:picLocks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0" y="0"/>
            <a:ext cx="4562475" cy="325755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</p:bgPr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Рисунок 2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 l="13116" r="13135"/>
          <a:stretch>
            <a:fillRect/>
          </a:stretch>
        </p:blipFill>
        <p:spPr bwMode="auto">
          <a:xfrm>
            <a:off x="0" y="1090295"/>
            <a:ext cx="4248472" cy="5767705"/>
          </a:xfrm>
          <a:prstGeom prst="rect"/>
          <a:noFill/>
          <a:ln>
            <a:noFill/>
          </a:ln>
        </p:spPr>
      </p:pic>
      <p:pic>
        <p:nvPicPr>
          <p:cNvPr id="2097184" name="Рисунок 1" descr="A SCYTHIAN GOLD BOAR BRACTEATE CIRCA 5TH CENTURY B.C.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3781425" y="3438525"/>
            <a:ext cx="5362575" cy="3419475"/>
          </a:xfrm>
          <a:prstGeom prst="rect"/>
          <a:noFill/>
          <a:ln>
            <a:noFill/>
          </a:ln>
        </p:spPr>
      </p:pic>
      <p:pic>
        <p:nvPicPr>
          <p:cNvPr id="2097185" name="Рисунок 3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0" y="0"/>
            <a:ext cx="2533650" cy="1809750"/>
          </a:xfrm>
          <a:prstGeom prst="rect"/>
          <a:noFill/>
          <a:ln>
            <a:noFill/>
          </a:ln>
        </p:spPr>
      </p:pic>
      <p:pic>
        <p:nvPicPr>
          <p:cNvPr id="2097186" name="Рисунок 4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4" cstate="print"/>
          <a:srcRect l="7501" t="12883" r="10000" b="8870"/>
          <a:stretch>
            <a:fillRect/>
          </a:stretch>
        </p:blipFill>
        <p:spPr bwMode="auto">
          <a:xfrm>
            <a:off x="5580112" y="0"/>
            <a:ext cx="3563888" cy="3789040"/>
          </a:xfrm>
          <a:prstGeom prst="rect"/>
          <a:noFill/>
          <a:ln>
            <a:noFill/>
          </a:ln>
        </p:spPr>
      </p:pic>
      <p:pic>
        <p:nvPicPr>
          <p:cNvPr id="2097187" name="Рисунок 5" descr="The Incredible Case Of Scythian Gold Artifacts"/>
          <p:cNvPicPr>
            <a:picLocks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2339753" y="1"/>
            <a:ext cx="3600400" cy="2780928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</p:bgPr>
    </p:bg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p>
            <a:r>
              <a:rPr b="1" dirty="0" lang="uk-UA" smtClean="0"/>
              <a:t>Пантеон скіфських богів</a:t>
            </a:r>
            <a:endParaRPr b="1" dirty="0" lang="en-US"/>
          </a:p>
        </p:txBody>
      </p:sp>
      <p:pic>
        <p:nvPicPr>
          <p:cNvPr id="2097188" name="Picture 2" descr="Результат пошуку зображень за запитом &quot;скіфські боги&quot;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39551" y="980728"/>
            <a:ext cx="7992889" cy="5877272"/>
          </a:xfrm>
          <a:prstGeom prst="rect"/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b="1" dirty="0" lang="uk-UA" smtClean="0"/>
              <a:t>Кіммерійці на території України.</a:t>
            </a:r>
            <a:endParaRPr b="1" dirty="0" lang="en-US"/>
          </a:p>
        </p:txBody>
      </p:sp>
      <p:sp>
        <p:nvSpPr>
          <p:cNvPr id="1048597" name="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uk-UA" smtClean="0"/>
              <a:t>Першим народом на території України, чия хоча б приблизна назва нам відома, були </a:t>
            </a:r>
            <a:r>
              <a:rPr b="1" dirty="0" lang="uk-UA" smtClean="0"/>
              <a:t>кіммерійці (ІХ – </a:t>
            </a:r>
            <a:r>
              <a:rPr b="1" dirty="0" lang="en-US" smtClean="0"/>
              <a:t>V</a:t>
            </a:r>
            <a:r>
              <a:rPr b="1" dirty="0" lang="uk-UA" smtClean="0"/>
              <a:t>ІІ ст. до н. е.).</a:t>
            </a:r>
            <a:endParaRPr b="1" dirty="0" lang="en-US"/>
          </a:p>
        </p:txBody>
      </p:sp>
      <p:pic>
        <p:nvPicPr>
          <p:cNvPr id="2097153" name="Рисунок 3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3789040"/>
            <a:ext cx="4788024" cy="3068960"/>
          </a:xfrm>
          <a:prstGeom prst="rect"/>
          <a:noFill/>
          <a:ln>
            <a:noFill/>
          </a:ln>
        </p:spPr>
      </p:pic>
      <p:pic>
        <p:nvPicPr>
          <p:cNvPr id="2097154" name="Рисунок 4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499992" y="3194298"/>
            <a:ext cx="4644008" cy="3663702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b="1" dirty="0" lang="uk-UA" smtClean="0"/>
              <a:t/>
            </a:r>
            <a:br>
              <a:rPr b="1" dirty="0" lang="uk-UA" smtClean="0"/>
            </a:br>
            <a:r>
              <a:rPr b="1" dirty="0" lang="uk-UA" smtClean="0"/>
              <a:t>Велику роль у житті скіфів відігравала військова справа.</a:t>
            </a:r>
            <a:r>
              <a:rPr b="1" dirty="0" lang="en-US" smtClean="0"/>
              <a:t/>
            </a:r>
            <a:br>
              <a:rPr b="1" dirty="0" lang="en-US" smtClean="0"/>
            </a:br>
            <a:endParaRPr dirty="0" lang="en-US"/>
          </a:p>
        </p:txBody>
      </p:sp>
      <p:pic>
        <p:nvPicPr>
          <p:cNvPr id="2097189" name="Рисунок 3" descr="Scythian archers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5004048" y="1484784"/>
            <a:ext cx="4139952" cy="5373216"/>
          </a:xfrm>
          <a:prstGeom prst="rect"/>
          <a:noFill/>
          <a:ln>
            <a:noFill/>
          </a:ln>
        </p:spPr>
      </p:pic>
      <p:pic>
        <p:nvPicPr>
          <p:cNvPr id="2097190" name="Рисунок 4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3284984"/>
            <a:ext cx="5004048" cy="3573016"/>
          </a:xfrm>
          <a:prstGeom prst="rect"/>
          <a:noFill/>
          <a:ln>
            <a:noFill/>
          </a:ln>
        </p:spPr>
      </p:pic>
      <p:pic>
        <p:nvPicPr>
          <p:cNvPr id="2097191" name="Рисунок 5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179512" y="1412776"/>
            <a:ext cx="2019300" cy="2266950"/>
          </a:xfrm>
          <a:prstGeom prst="rect"/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</p:bgPr>
    </p:bg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b="1" dirty="0" lang="uk-UA" smtClean="0"/>
              <a:t>Похід перського царя Дарія І на </a:t>
            </a:r>
            <a:r>
              <a:rPr b="1" dirty="0" lang="uk-UA" err="1" smtClean="0"/>
              <a:t>Скіфію</a:t>
            </a:r>
            <a:r>
              <a:rPr b="1" dirty="0" lang="uk-UA" smtClean="0"/>
              <a:t>.</a:t>
            </a:r>
            <a:endParaRPr b="1" dirty="0" lang="en-US"/>
          </a:p>
        </p:txBody>
      </p:sp>
      <p:pic>
        <p:nvPicPr>
          <p:cNvPr id="2097192" name="Рисунок 3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1" cstate="print">
            <a:lum bright="-14000" contrast="16000"/>
          </a:blip>
          <a:srcRect/>
          <a:stretch>
            <a:fillRect/>
          </a:stretch>
        </p:blipFill>
        <p:spPr bwMode="auto">
          <a:xfrm>
            <a:off x="251520" y="1484785"/>
            <a:ext cx="8568952" cy="5373216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Содержимое 2"/>
          <p:cNvSpPr>
            <a:spLocks noGrp="1"/>
          </p:cNvSpPr>
          <p:nvPr>
            <p:ph idx="1"/>
          </p:nvPr>
        </p:nvSpPr>
        <p:spPr>
          <a:xfrm>
            <a:off x="539552" y="188641"/>
            <a:ext cx="8229600" cy="2736304"/>
          </a:xfrm>
        </p:spPr>
        <p:txBody>
          <a:bodyPr/>
          <a:p>
            <a:r>
              <a:rPr b="1" dirty="0" lang="uk-UA" smtClean="0"/>
              <a:t>339 року до н. е. </a:t>
            </a:r>
            <a:r>
              <a:rPr dirty="0" lang="uk-UA" smtClean="0"/>
              <a:t>в битві проти македонського царя </a:t>
            </a:r>
            <a:r>
              <a:rPr b="1" dirty="0" lang="uk-UA" err="1" smtClean="0"/>
              <a:t>Філіппа</a:t>
            </a:r>
            <a:r>
              <a:rPr dirty="0" lang="uk-UA" smtClean="0"/>
              <a:t>, батька </a:t>
            </a:r>
            <a:r>
              <a:rPr dirty="0" lang="uk-UA" err="1" smtClean="0"/>
              <a:t>Александра</a:t>
            </a:r>
            <a:r>
              <a:rPr dirty="0" lang="uk-UA" smtClean="0"/>
              <a:t> Македонського, </a:t>
            </a:r>
            <a:r>
              <a:rPr b="1" dirty="0" lang="uk-UA" smtClean="0"/>
              <a:t>скіфи зазнали нищівної поразки</a:t>
            </a:r>
            <a:r>
              <a:rPr dirty="0" lang="uk-UA" smtClean="0"/>
              <a:t>. У цій битві загинув їхній 90-річний цар </a:t>
            </a:r>
            <a:r>
              <a:rPr dirty="0" lang="uk-UA" err="1" smtClean="0"/>
              <a:t>Атей</a:t>
            </a:r>
            <a:r>
              <a:rPr dirty="0" lang="uk-UA" smtClean="0"/>
              <a:t>.</a:t>
            </a:r>
            <a:endParaRPr dirty="0" lang="en-US"/>
          </a:p>
        </p:txBody>
      </p:sp>
      <p:pic>
        <p:nvPicPr>
          <p:cNvPr id="2097196" name="Picture 2" descr="Пов’язане зображення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9512" y="2780928"/>
            <a:ext cx="2808312" cy="2935213"/>
          </a:xfrm>
          <a:prstGeom prst="rect"/>
          <a:noFill/>
        </p:spPr>
      </p:pic>
      <p:pic>
        <p:nvPicPr>
          <p:cNvPr id="2097197" name="Picture 4" descr="Результат пошуку зображень за запитом &quot;філіп македонський&quot;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2930789" y="3465587"/>
            <a:ext cx="6213211" cy="3392413"/>
          </a:xfrm>
          <a:prstGeom prst="rect"/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Содержимое 2"/>
          <p:cNvSpPr>
            <a:spLocks noGrp="1"/>
          </p:cNvSpPr>
          <p:nvPr>
            <p:ph idx="1"/>
          </p:nvPr>
        </p:nvSpPr>
        <p:spPr>
          <a:xfrm>
            <a:off x="4716016" y="0"/>
            <a:ext cx="4427984" cy="6669359"/>
          </a:xfrm>
        </p:spPr>
        <p:txBody>
          <a:bodyPr>
            <a:normAutofit fontScale="96875" lnSpcReduction="10000"/>
          </a:bodyPr>
          <a:p>
            <a:r>
              <a:rPr b="1" dirty="0" lang="uk-UA" smtClean="0"/>
              <a:t>У ІІІ ст. до н. е. Велика </a:t>
            </a:r>
            <a:r>
              <a:rPr b="1" dirty="0" lang="uk-UA" err="1" smtClean="0"/>
              <a:t>Скіфія</a:t>
            </a:r>
            <a:r>
              <a:rPr b="1" dirty="0" lang="uk-UA" smtClean="0"/>
              <a:t> </a:t>
            </a:r>
            <a:r>
              <a:rPr dirty="0" lang="uk-UA" smtClean="0"/>
              <a:t>занепала. Зазнавши поразки в боях із племенами сарматів, царські скіфи та скіфи-кочівники відійшли на південь і створили </a:t>
            </a:r>
            <a:r>
              <a:rPr b="1" dirty="0" lang="uk-UA" smtClean="0"/>
              <a:t>Малу </a:t>
            </a:r>
            <a:r>
              <a:rPr b="1" dirty="0" lang="uk-UA" err="1" smtClean="0"/>
              <a:t>Скіфію</a:t>
            </a:r>
            <a:r>
              <a:rPr b="1" dirty="0" lang="uk-UA" smtClean="0"/>
              <a:t> </a:t>
            </a:r>
            <a:r>
              <a:rPr dirty="0" lang="uk-UA" smtClean="0"/>
              <a:t>зі столицею в Неаполі (нині передмістя Сімферополя).</a:t>
            </a:r>
          </a:p>
          <a:p>
            <a:r>
              <a:rPr b="1" dirty="0" lang="uk-UA" smtClean="0"/>
              <a:t>Перестала існувати в ІІІ ст. н. е.</a:t>
            </a:r>
            <a:endParaRPr b="1" dirty="0" lang="en-US"/>
          </a:p>
        </p:txBody>
      </p:sp>
      <p:pic>
        <p:nvPicPr>
          <p:cNvPr id="2097198" name="Picture 2" descr="Результат пошуку зображень за запитом &quot;мала скіфія&quot;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>
            <a:lum bright="-21000" contrast="24000"/>
          </a:blip>
          <a:srcRect/>
          <a:stretch>
            <a:fillRect/>
          </a:stretch>
        </p:blipFill>
        <p:spPr bwMode="auto">
          <a:xfrm>
            <a:off x="0" y="188640"/>
            <a:ext cx="4658511" cy="3492674"/>
          </a:xfrm>
          <a:prstGeom prst="rect"/>
          <a:noFill/>
          <a:ln w="28575">
            <a:solidFill>
              <a:schemeClr val="tx1"/>
            </a:solidFill>
          </a:ln>
        </p:spPr>
      </p:pic>
      <p:pic>
        <p:nvPicPr>
          <p:cNvPr id="2097199" name="Рисунок 4" descr="Результат пошуку зображень за запитом &quot;кіммерійська доба&quot;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323528" y="4005064"/>
            <a:ext cx="3816424" cy="2516113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Рисунок 1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699792" y="0"/>
            <a:ext cx="6444208" cy="6858000"/>
          </a:xfrm>
          <a:prstGeom prst="rect"/>
          <a:noFill/>
          <a:ln>
            <a:noFill/>
          </a:ln>
        </p:spPr>
      </p:pic>
      <p:sp>
        <p:nvSpPr>
          <p:cNvPr id="1048601" name="TextBox 2"/>
          <p:cNvSpPr txBox="1"/>
          <p:nvPr/>
        </p:nvSpPr>
        <p:spPr>
          <a:xfrm>
            <a:off x="0" y="908720"/>
            <a:ext cx="2843808" cy="35585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600" lang="uk-UA" smtClean="0"/>
              <a:t>Кіммерійці </a:t>
            </a:r>
            <a:r>
              <a:rPr dirty="0" sz="2800" lang="uk-UA" smtClean="0"/>
              <a:t>– войовничий кочовий народ, займали територію </a:t>
            </a:r>
            <a:r>
              <a:rPr b="1" dirty="0" sz="2800" lang="uk-UA" smtClean="0"/>
              <a:t>Північного </a:t>
            </a:r>
            <a:r>
              <a:rPr b="1" dirty="0" sz="2800" lang="uk-UA" err="1" smtClean="0"/>
              <a:t>Причорномор</a:t>
            </a:r>
            <a:r>
              <a:rPr b="1" dirty="0" sz="2800" lang="uk-UA" err="1" smtClean="0">
                <a:latin typeface="Calibri"/>
              </a:rPr>
              <a:t>´</a:t>
            </a:r>
            <a:r>
              <a:rPr b="1" dirty="0" sz="2800" lang="uk-UA" err="1" smtClean="0"/>
              <a:t>я</a:t>
            </a:r>
            <a:r>
              <a:rPr b="1" dirty="0" sz="2800" lang="uk-UA" smtClean="0"/>
              <a:t>, Криму, Кавказу.  </a:t>
            </a:r>
            <a:endParaRPr b="1" dirty="0" sz="2800"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p>
            <a:r>
              <a:rPr b="1" dirty="0" lang="uk-UA" smtClean="0"/>
              <a:t>Основні заняття:</a:t>
            </a:r>
            <a:endParaRPr b="1" dirty="0" lang="en-US"/>
          </a:p>
        </p:txBody>
      </p:sp>
      <p:sp>
        <p:nvSpPr>
          <p:cNvPr id="1048603" name="Содержимое 2"/>
          <p:cNvSpPr>
            <a:spLocks noGrp="1"/>
          </p:cNvSpPr>
          <p:nvPr>
            <p:ph idx="1"/>
          </p:nvPr>
        </p:nvSpPr>
        <p:spPr>
          <a:xfrm>
            <a:off x="4499992" y="1268760"/>
            <a:ext cx="4186808" cy="2232248"/>
          </a:xfrm>
        </p:spPr>
        <p:txBody>
          <a:bodyPr/>
          <a:p>
            <a:r>
              <a:rPr b="1" dirty="0" lang="uk-UA" smtClean="0"/>
              <a:t>Кочове скотарство</a:t>
            </a:r>
            <a:r>
              <a:rPr dirty="0" lang="uk-UA" smtClean="0"/>
              <a:t>, провідну роль у якому відігравало конярство.</a:t>
            </a:r>
            <a:endParaRPr dirty="0" lang="en-US"/>
          </a:p>
        </p:txBody>
      </p:sp>
      <p:pic>
        <p:nvPicPr>
          <p:cNvPr id="2097156" name="Рисунок 3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 l="9366" t="3341" r="14385"/>
          <a:stretch>
            <a:fillRect/>
          </a:stretch>
        </p:blipFill>
        <p:spPr bwMode="auto">
          <a:xfrm>
            <a:off x="0" y="1988840"/>
            <a:ext cx="4392488" cy="4869160"/>
          </a:xfrm>
          <a:prstGeom prst="rect"/>
          <a:noFill/>
          <a:ln>
            <a:noFill/>
          </a:ln>
        </p:spPr>
      </p:pic>
      <p:pic>
        <p:nvPicPr>
          <p:cNvPr id="2097157" name="Рисунок 4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139952" y="3501008"/>
            <a:ext cx="5004048" cy="2924944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706090"/>
          </a:xfrm>
        </p:spPr>
        <p:txBody>
          <a:bodyPr>
            <a:normAutofit fontScale="90000"/>
          </a:bodyPr>
          <a:p>
            <a:r>
              <a:rPr b="1" dirty="0" lang="uk-UA" smtClean="0"/>
              <a:t>Основні заняття:</a:t>
            </a:r>
            <a:endParaRPr b="1" dirty="0" lang="en-US"/>
          </a:p>
        </p:txBody>
      </p:sp>
      <p:sp>
        <p:nvSpPr>
          <p:cNvPr id="1048605" name="Содержимое 2"/>
          <p:cNvSpPr>
            <a:spLocks noGrp="1"/>
          </p:cNvSpPr>
          <p:nvPr>
            <p:ph idx="1"/>
          </p:nvPr>
        </p:nvSpPr>
        <p:spPr>
          <a:xfrm>
            <a:off x="2267744" y="1052736"/>
            <a:ext cx="3528392" cy="5805264"/>
          </a:xfrm>
        </p:spPr>
        <p:txBody>
          <a:bodyPr>
            <a:normAutofit fontScale="96875" lnSpcReduction="10000"/>
          </a:bodyPr>
          <a:p>
            <a:r>
              <a:rPr dirty="0" lang="uk-UA" smtClean="0"/>
              <a:t>Першими на території України почали виплавляти залізо з болотяної руди.</a:t>
            </a:r>
          </a:p>
          <a:p>
            <a:r>
              <a:rPr dirty="0" lang="uk-UA" smtClean="0"/>
              <a:t>Винайшли горно та навчилися виплавляти високоякісну сталь, з якої робили зброю.</a:t>
            </a:r>
            <a:endParaRPr dirty="0" lang="en-US"/>
          </a:p>
        </p:txBody>
      </p:sp>
      <p:pic>
        <p:nvPicPr>
          <p:cNvPr id="2097158" name="Рисунок 3" descr="Пластина – прикраса ременя  VIII ст. до н.е.  З кургану Висока Могила поблизу  с. Балки, Запорізька обл.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 l="18915" r="20767"/>
          <a:stretch>
            <a:fillRect/>
          </a:stretch>
        </p:blipFill>
        <p:spPr bwMode="auto">
          <a:xfrm>
            <a:off x="5903640" y="3057525"/>
            <a:ext cx="3240360" cy="3800475"/>
          </a:xfrm>
          <a:prstGeom prst="rect"/>
          <a:noFill/>
          <a:ln>
            <a:noFill/>
          </a:ln>
        </p:spPr>
      </p:pic>
      <p:sp>
        <p:nvSpPr>
          <p:cNvPr id="1048606" name="Прямоугольник 4"/>
          <p:cNvSpPr/>
          <p:nvPr/>
        </p:nvSpPr>
        <p:spPr>
          <a:xfrm>
            <a:off x="5868144" y="1700808"/>
            <a:ext cx="3275856" cy="1631216"/>
          </a:xfrm>
          <a:prstGeom prst="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p>
            <a:r>
              <a:rPr b="1" dirty="0" sz="2000" lang="ru-RU"/>
              <a:t>Пластина </a:t>
            </a:r>
            <a:r>
              <a:rPr dirty="0" sz="2000" lang="ru-RU"/>
              <a:t>– прикраса </a:t>
            </a:r>
            <a:r>
              <a:rPr dirty="0" sz="2000" lang="ru-RU" err="1"/>
              <a:t>ременя</a:t>
            </a:r>
            <a:r>
              <a:rPr dirty="0" sz="2000" lang="ru-RU"/>
              <a:t> VIII ст. до н.е. З кургану </a:t>
            </a:r>
            <a:r>
              <a:rPr dirty="0" sz="2000" lang="ru-RU" err="1"/>
              <a:t>Висока</a:t>
            </a:r>
            <a:r>
              <a:rPr dirty="0" sz="2000" lang="ru-RU"/>
              <a:t> Могила </a:t>
            </a:r>
            <a:r>
              <a:rPr dirty="0" sz="2000" lang="ru-RU" err="1"/>
              <a:t>поблизу</a:t>
            </a:r>
            <a:r>
              <a:rPr dirty="0" sz="2000" lang="ru-RU"/>
              <a:t> с. Балки, </a:t>
            </a:r>
            <a:r>
              <a:rPr dirty="0" sz="2000" lang="ru-RU" err="1"/>
              <a:t>Запорізька</a:t>
            </a:r>
            <a:r>
              <a:rPr dirty="0" sz="2000" lang="ru-RU"/>
              <a:t> обл. </a:t>
            </a:r>
            <a:endParaRPr dirty="0" sz="2000" lang="en-US"/>
          </a:p>
        </p:txBody>
      </p:sp>
      <p:pic>
        <p:nvPicPr>
          <p:cNvPr id="2097159" name="Рисунок 5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0" y="260648"/>
            <a:ext cx="2339752" cy="2957314"/>
          </a:xfrm>
          <a:prstGeom prst="rect"/>
          <a:noFill/>
          <a:ln>
            <a:noFill/>
          </a:ln>
        </p:spPr>
      </p:pic>
      <p:pic>
        <p:nvPicPr>
          <p:cNvPr id="2097160" name="Picture 2" descr="Пов’язане зображення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 rot="5400000">
            <a:off x="-405705" y="4158233"/>
            <a:ext cx="2895600" cy="1581151"/>
          </a:xfrm>
          <a:prstGeom prst="rect"/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Рисунок 6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6" cstate="print"/>
          <a:srcRect/>
          <a:stretch>
            <a:fillRect/>
          </a:stretch>
        </p:blipFill>
        <p:spPr bwMode="auto">
          <a:xfrm>
            <a:off x="0" y="0"/>
            <a:ext cx="5076056" cy="3609975"/>
          </a:xfrm>
          <a:prstGeom prst="rect"/>
          <a:noFill/>
          <a:ln>
            <a:noFill/>
          </a:ln>
        </p:spPr>
      </p:pic>
      <p:pic>
        <p:nvPicPr>
          <p:cNvPr id="2097162" name="Рисунок 5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7" cstate="print"/>
          <a:srcRect l="8277" t="11141" r="8957" b="10288"/>
          <a:stretch>
            <a:fillRect/>
          </a:stretch>
        </p:blipFill>
        <p:spPr bwMode="auto">
          <a:xfrm>
            <a:off x="5220072" y="0"/>
            <a:ext cx="3923928" cy="4725144"/>
          </a:xfrm>
          <a:prstGeom prst="rect"/>
          <a:noFill/>
          <a:ln>
            <a:noFill/>
          </a:ln>
        </p:spPr>
      </p:pic>
      <p:graphicFrame>
        <p:nvGraphicFramePr>
          <p:cNvPr id="419430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924944"/>
          <a:ext cx="9144000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1" r:qs="rId5" r:cs="rId4"/>
          </a:graphicData>
        </a:graphic>
      </p:graphicFrame>
      <p:sp>
        <p:nvSpPr>
          <p:cNvPr id="1048607" name="TextBox 4"/>
          <p:cNvSpPr txBox="1"/>
          <p:nvPr/>
        </p:nvSpPr>
        <p:spPr>
          <a:xfrm>
            <a:off x="3707904" y="3933056"/>
            <a:ext cx="4608899" cy="2021841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3200" lang="uk-UA" smtClean="0">
                <a:solidFill>
                  <a:schemeClr val="bg1"/>
                </a:solidFill>
              </a:rPr>
              <a:t>Здійснили воєнні походи до Малої Азії,</a:t>
            </a:r>
          </a:p>
          <a:p>
            <a:r>
              <a:rPr b="1" dirty="0" sz="3200" lang="uk-UA" smtClean="0">
                <a:solidFill>
                  <a:schemeClr val="bg1"/>
                </a:solidFill>
              </a:rPr>
              <a:t>Урарту, Ассирії, земель </a:t>
            </a:r>
            <a:r>
              <a:rPr b="1" dirty="0" sz="3200" lang="uk-UA" err="1" smtClean="0">
                <a:solidFill>
                  <a:schemeClr val="bg1"/>
                </a:solidFill>
              </a:rPr>
              <a:t>праслов</a:t>
            </a:r>
            <a:r>
              <a:rPr b="1" dirty="0" sz="3200" lang="uk-UA" err="1" smtClean="0">
                <a:solidFill>
                  <a:schemeClr val="bg1"/>
                </a:solidFill>
                <a:latin typeface="Calibri"/>
              </a:rPr>
              <a:t>´</a:t>
            </a:r>
            <a:r>
              <a:rPr b="1" dirty="0" sz="3200" lang="uk-UA" err="1" smtClean="0">
                <a:solidFill>
                  <a:schemeClr val="bg1"/>
                </a:solidFill>
              </a:rPr>
              <a:t>ян</a:t>
            </a:r>
            <a:r>
              <a:rPr b="1" dirty="0" sz="3200" lang="uk-UA" smtClean="0">
                <a:solidFill>
                  <a:schemeClr val="bg1"/>
                </a:solidFill>
              </a:rPr>
              <a:t>. </a:t>
            </a:r>
            <a:endParaRPr b="1" dirty="0" sz="3200"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bg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4104456" cy="6597352"/>
          </a:xfrm>
        </p:spPr>
        <p:txBody>
          <a:bodyPr>
            <a:normAutofit fontScale="81250" lnSpcReduction="10000"/>
          </a:bodyPr>
          <a:p>
            <a:r>
              <a:rPr dirty="0" lang="uk-UA" smtClean="0"/>
              <a:t>Релігійні уявлення кіммерійців відомі за матеріалами поховань.</a:t>
            </a:r>
          </a:p>
          <a:p>
            <a:r>
              <a:rPr dirty="0" lang="uk-UA" smtClean="0"/>
              <a:t>Знатних людей ховали у великих курганах.</a:t>
            </a:r>
          </a:p>
          <a:p>
            <a:r>
              <a:rPr dirty="0" lang="uk-UA" smtClean="0"/>
              <a:t>У чоловічі поховання клали кинджали, вуздечки, набір наконечників для стріл, </a:t>
            </a:r>
            <a:r>
              <a:rPr dirty="0" lang="uk-UA" err="1" smtClean="0"/>
              <a:t>кам</a:t>
            </a:r>
            <a:r>
              <a:rPr dirty="0" lang="uk-UA" err="1" smtClean="0">
                <a:latin typeface="Calibri"/>
              </a:rPr>
              <a:t>´</a:t>
            </a:r>
            <a:r>
              <a:rPr dirty="0" lang="uk-UA" err="1" smtClean="0"/>
              <a:t>яні</a:t>
            </a:r>
            <a:r>
              <a:rPr dirty="0" lang="uk-UA" smtClean="0"/>
              <a:t> бруски, жертовну їжу, коня.</a:t>
            </a:r>
          </a:p>
          <a:p>
            <a:r>
              <a:rPr dirty="0" lang="uk-UA" smtClean="0"/>
              <a:t>У жіночі – золоті та бронзові каблучки, скляне та золоте намисто, глиняний посуд.</a:t>
            </a:r>
            <a:endParaRPr dirty="0" lang="en-US"/>
          </a:p>
        </p:txBody>
      </p:sp>
      <p:pic>
        <p:nvPicPr>
          <p:cNvPr id="2097163" name="Рисунок 3" descr="Результат пошуку зображень за запитом &quot;кіммерійська доба&quot;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4486275" y="0"/>
            <a:ext cx="4657725" cy="4829175"/>
          </a:xfrm>
          <a:prstGeom prst="rect"/>
          <a:noFill/>
          <a:ln>
            <a:noFill/>
          </a:ln>
        </p:spPr>
      </p:pic>
      <p:sp>
        <p:nvSpPr>
          <p:cNvPr id="1048609" name="TextBox 4"/>
          <p:cNvSpPr txBox="1"/>
          <p:nvPr/>
        </p:nvSpPr>
        <p:spPr>
          <a:xfrm>
            <a:off x="4932040" y="5085184"/>
            <a:ext cx="4171474" cy="447041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none">
            <a:spAutoFit/>
          </a:bodyPr>
          <a:p>
            <a:r>
              <a:rPr b="1" dirty="0" sz="2400" lang="uk-UA" err="1" smtClean="0"/>
              <a:t>Кам</a:t>
            </a:r>
            <a:r>
              <a:rPr b="1" dirty="0" sz="2400" lang="uk-UA" err="1" smtClean="0">
                <a:latin typeface="Calibri"/>
              </a:rPr>
              <a:t>´</a:t>
            </a:r>
            <a:r>
              <a:rPr b="1" dirty="0" sz="2400" lang="uk-UA" err="1" smtClean="0"/>
              <a:t>яні</a:t>
            </a:r>
            <a:r>
              <a:rPr b="1" dirty="0" sz="2400" lang="uk-UA" smtClean="0"/>
              <a:t> </a:t>
            </a:r>
            <a:r>
              <a:rPr b="1" dirty="0" sz="2400" lang="uk-UA" err="1" smtClean="0"/>
              <a:t>стелли</a:t>
            </a:r>
            <a:r>
              <a:rPr b="1" dirty="0" sz="2400" lang="uk-UA" smtClean="0"/>
              <a:t> кіммерійців</a:t>
            </a:r>
            <a:endParaRPr b="1" dirty="0" sz="240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bg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extBox 3"/>
          <p:cNvSpPr txBox="1"/>
          <p:nvPr/>
        </p:nvSpPr>
        <p:spPr>
          <a:xfrm>
            <a:off x="179512" y="332656"/>
            <a:ext cx="2592289" cy="4401205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800" lang="uk-UA" smtClean="0"/>
              <a:t>Поряд з кіммерійцями</a:t>
            </a:r>
          </a:p>
          <a:p>
            <a:r>
              <a:rPr dirty="0" sz="2800" lang="uk-UA" smtClean="0"/>
              <a:t>центральну частину українського лісостепу займали племена </a:t>
            </a:r>
            <a:r>
              <a:rPr b="1" dirty="0" sz="2800" lang="uk-UA" err="1" smtClean="0"/>
              <a:t>чорноліської</a:t>
            </a:r>
            <a:r>
              <a:rPr b="1" dirty="0" sz="2800" lang="uk-UA" smtClean="0"/>
              <a:t> культури.</a:t>
            </a:r>
            <a:endParaRPr b="1" dirty="0" sz="2800" lang="en-US"/>
          </a:p>
        </p:txBody>
      </p:sp>
      <p:sp>
        <p:nvSpPr>
          <p:cNvPr id="1048611" name="TextBox 4"/>
          <p:cNvSpPr txBox="1"/>
          <p:nvPr/>
        </p:nvSpPr>
        <p:spPr>
          <a:xfrm>
            <a:off x="2915816" y="4365104"/>
            <a:ext cx="5976664" cy="2308324"/>
          </a:xfrm>
          <a:prstGeom prst="rect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b="1" dirty="0" sz="3600" lang="uk-UA" smtClean="0"/>
              <a:t>У другій половині </a:t>
            </a:r>
            <a:r>
              <a:rPr b="1" dirty="0" sz="3600" lang="en-US" smtClean="0"/>
              <a:t>V</a:t>
            </a:r>
            <a:r>
              <a:rPr b="1" dirty="0" sz="3600" lang="uk-UA" smtClean="0"/>
              <a:t>ІІ ст. до н. е.  частина кіммерійців була витіснена з </a:t>
            </a:r>
            <a:r>
              <a:rPr b="1" dirty="0" sz="3600" lang="uk-UA" err="1" smtClean="0"/>
              <a:t>Причорномор</a:t>
            </a:r>
            <a:r>
              <a:rPr b="1" dirty="0" sz="3600" lang="uk-UA" err="1" smtClean="0">
                <a:latin typeface="Calibri"/>
              </a:rPr>
              <a:t>´</a:t>
            </a:r>
            <a:r>
              <a:rPr b="1" dirty="0" sz="3600" lang="uk-UA" err="1" smtClean="0"/>
              <a:t>я</a:t>
            </a:r>
            <a:r>
              <a:rPr b="1" dirty="0" sz="3600" lang="uk-UA" smtClean="0"/>
              <a:t> скіфами.</a:t>
            </a:r>
            <a:endParaRPr b="1" dirty="0" sz="3600" lang="en-US"/>
          </a:p>
        </p:txBody>
      </p:sp>
      <p:pic>
        <p:nvPicPr>
          <p:cNvPr id="2097164" name="Picture 4" descr="Пов’язане зображення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2676525" y="404664"/>
            <a:ext cx="6467475" cy="4076701"/>
          </a:xfrm>
          <a:prstGeom prst="rect"/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" descr="Пов’язане зображення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  <p:sp>
        <p:nvSpPr>
          <p:cNvPr id="104861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p>
            <a:r>
              <a:rPr b="1" dirty="0" lang="uk-UA" smtClean="0"/>
              <a:t>Цікаво знати</a:t>
            </a:r>
            <a:endParaRPr b="1" dirty="0" lang="en-US"/>
          </a:p>
        </p:txBody>
      </p:sp>
      <p:sp>
        <p:nvSpPr>
          <p:cNvPr id="104861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0625" lnSpcReduction="10000"/>
          </a:bodyPr>
          <a:p>
            <a:r>
              <a:rPr dirty="0" lang="uk-UA" smtClean="0"/>
              <a:t>Коли почали наближатися численні війська скіфів, кіммерійці розділилися: народ був за відступ, вважаючи непотрібним битися з такою безліччю ворогів. Царі ж, навпаки, вважали за необхідне захищатися від загарбників. Не дійшовши згоди, кіммерійці почали боротьбу між собою. Всіх полеглих у братовбивчій війні поховали біля річки </a:t>
            </a:r>
            <a:r>
              <a:rPr dirty="0" lang="uk-UA" err="1" smtClean="0"/>
              <a:t>Тіраса</a:t>
            </a:r>
            <a:r>
              <a:rPr dirty="0" lang="uk-UA" smtClean="0"/>
              <a:t>. Після цього кіммерійці покинули свою землю, а скіфи оволоділи безлюдною країною.</a:t>
            </a:r>
            <a:endParaRPr dirty="0"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RePack by SPecialiST</Company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Слайд 1</dc:title>
  <dc:creator>Laptop 4</dc:creator>
  <cp:lastModifiedBy>Laptop 4</cp:lastModifiedBy>
  <dcterms:created xsi:type="dcterms:W3CDTF">2019-12-24T05:31:06Z</dcterms:created>
  <dcterms:modified xsi:type="dcterms:W3CDTF">2022-02-02T14:24:54Z</dcterms:modified>
</cp:coreProperties>
</file>