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type="screen4x3" cy="6858000" cx="9144000"/>
  <p:notesSz cx="10239375" cy="710565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1" snapVertSplitter="0" vertBarState="restored" horzBarState="restored" preferSingleView="0">
    <p:restoredLeft sz="15000" autoAdjust="0"/>
    <p:restoredTop sz="94673" autoAdjust="0"/>
  </p:normalViewPr>
  <p:slideViewPr>
    <p:cSldViewPr showGuides="0" snapToGrid="1" snapToObjects="0">
      <p:cViewPr varScale="0">
        <p:scale>
          <a:sx n="70" d="100"/>
          <a:sy n="70" d="100"/>
        </p:scale>
        <p:origin x="-864" y="-348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4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1" name=""/>
          <p:cNvSpPr/>
          <p:nvPr>
            <p:ph type="hdr" sz="quarter" idx="0"/>
          </p:nvPr>
        </p:nvSpPr>
        <p:spPr>
          <a:xfrm rot="0">
            <a:off x="0" y="0"/>
            <a:ext cx="4437062" cy="355600"/>
          </a:xfrm>
          <a:prstGeom prst="rect"/>
          <a:noFill/>
          <a:ln>
            <a:noFill/>
          </a:ln>
        </p:spPr>
        <p:txBody>
          <a:bodyPr anchor="t" bIns="47192" lIns="94384" rIns="94384" tIns="47192" vert="horz"/>
          <a:p>
            <a:pPr eaLnBrk="1" hangingPunct="1" latinLnBrk="1" lvl="0"/>
            <a:endParaRPr altLang="en-US" sz="1200" lang="ru-RU"/>
          </a:p>
        </p:txBody>
      </p:sp>
      <p:sp>
        <p:nvSpPr>
          <p:cNvPr id="1048662" name=""/>
          <p:cNvSpPr/>
          <p:nvPr>
            <p:ph type="dt" sz="quarter" idx="1"/>
          </p:nvPr>
        </p:nvSpPr>
        <p:spPr>
          <a:xfrm rot="0">
            <a:off x="5800725" y="0"/>
            <a:ext cx="4437062" cy="355600"/>
          </a:xfrm>
          <a:prstGeom prst="rect"/>
          <a:noFill/>
          <a:ln>
            <a:noFill/>
          </a:ln>
        </p:spPr>
        <p:txBody>
          <a:bodyPr anchor="t" bIns="47192" lIns="94384" rIns="94384" tIns="47192" vert="horz"/>
          <a:p>
            <a:pPr algn="r" eaLnBrk="1" hangingPunct="1" latinLnBrk="1" lvl="0"/>
            <a:fld id="{566ABCEB-ACFC-4714-9973-3DA970169C29}" type="datetime1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63" name=""/>
          <p:cNvSpPr/>
          <p:nvPr>
            <p:ph type="ftr" sz="quarter" idx="2"/>
          </p:nvPr>
        </p:nvSpPr>
        <p:spPr>
          <a:xfrm rot="0">
            <a:off x="0" y="6750050"/>
            <a:ext cx="4437062" cy="354012"/>
          </a:xfrm>
          <a:prstGeom prst="rect"/>
          <a:noFill/>
          <a:ln>
            <a:noFill/>
          </a:ln>
        </p:spPr>
        <p:txBody>
          <a:bodyPr anchor="b" bIns="47192" lIns="94384" rIns="94384" tIns="47192" vert="horz"/>
          <a:p>
            <a:pPr eaLnBrk="1" hangingPunct="1" latinLnBrk="1" lvl="0"/>
            <a:endParaRPr altLang="en-US" sz="1200" lang="ru-RU"/>
          </a:p>
        </p:txBody>
      </p:sp>
      <p:sp>
        <p:nvSpPr>
          <p:cNvPr id="1048664" name=""/>
          <p:cNvSpPr/>
          <p:nvPr>
            <p:ph type="sldNum" sz="quarter" idx="3"/>
          </p:nvPr>
        </p:nvSpPr>
        <p:spPr>
          <a:xfrm rot="0">
            <a:off x="5800725" y="6750050"/>
            <a:ext cx="4437062" cy="354012"/>
          </a:xfrm>
          <a:prstGeom prst="rect"/>
          <a:noFill/>
          <a:ln>
            <a:noFill/>
          </a:ln>
        </p:spPr>
        <p:txBody>
          <a:bodyPr anchor="b" bIns="47192" lIns="94384" rIns="94384" tIns="47192" vert="horz"/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</p:spTree>
  </p:cSld>
  <p:clrMap accent1="dk1" accent2="dk1" accent3="dk1" accent4="dk1" accent5="dk1" accent6="dk1" bg1="dk1" bg2="dk1" tx1="dk1" tx2="dk1" hlink="dk1" folHlink="dk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5" name=""/>
          <p:cNvSpPr/>
          <p:nvPr>
            <p:ph type="hdr" sz="quarter" idx="0"/>
          </p:nvPr>
        </p:nvSpPr>
        <p:spPr>
          <a:xfrm rot="0">
            <a:off x="0" y="0"/>
            <a:ext cx="4437062" cy="355600"/>
          </a:xfrm>
          <a:prstGeom prst="rect"/>
          <a:noFill/>
          <a:ln>
            <a:noFill/>
          </a:ln>
        </p:spPr>
        <p:txBody>
          <a:bodyPr anchor="t" bIns="47192" lIns="94384" rIns="94384" tIns="47192" vert="horz"/>
          <a:p>
            <a:pPr eaLnBrk="1" hangingPunct="1" latinLnBrk="1" lvl="0"/>
            <a:endParaRPr altLang="en-US" sz="1200" lang="uk-UA"/>
          </a:p>
        </p:txBody>
      </p:sp>
      <p:sp>
        <p:nvSpPr>
          <p:cNvPr id="1048656" name=""/>
          <p:cNvSpPr/>
          <p:nvPr>
            <p:ph type="dt" sz="full" idx="1"/>
          </p:nvPr>
        </p:nvSpPr>
        <p:spPr>
          <a:xfrm rot="0">
            <a:off x="5800725" y="0"/>
            <a:ext cx="4437062" cy="355600"/>
          </a:xfrm>
          <a:prstGeom prst="rect"/>
          <a:noFill/>
          <a:ln>
            <a:noFill/>
          </a:ln>
        </p:spPr>
        <p:txBody>
          <a:bodyPr anchor="t" bIns="47192" lIns="94384" rIns="94384" tIns="47192" vert="horz"/>
          <a:p>
            <a:pPr algn="r" eaLnBrk="1" hangingPunct="1" latinLnBrk="1" lvl="0"/>
            <a:endParaRPr altLang="en-US" sz="1200" lang="uk-UA"/>
          </a:p>
        </p:txBody>
      </p:sp>
      <p:sp>
        <p:nvSpPr>
          <p:cNvPr id="1048657" name=""/>
          <p:cNvSpPr/>
          <p:nvPr>
            <p:ph type="sldImg" sz="full" idx="2"/>
          </p:nvPr>
        </p:nvSpPr>
        <p:spPr>
          <a:xfrm rot="0">
            <a:off x="3344862" y="533400"/>
            <a:ext cx="3549650" cy="2663825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7192" lIns="94384" rIns="94384" tIns="47192" vert="horz"/>
          <a:p/>
        </p:txBody>
      </p:sp>
      <p:sp>
        <p:nvSpPr>
          <p:cNvPr id="1048658" name=""/>
          <p:cNvSpPr/>
          <p:nvPr>
            <p:ph type="body" sz="quarter" idx="3"/>
          </p:nvPr>
        </p:nvSpPr>
        <p:spPr>
          <a:xfrm rot="0">
            <a:off x="1023937" y="3375025"/>
            <a:ext cx="8191500" cy="3197225"/>
          </a:xfrm>
          <a:prstGeom prst="rect"/>
          <a:noFill/>
          <a:ln>
            <a:noFill/>
          </a:ln>
        </p:spPr>
        <p:txBody>
          <a:bodyPr anchor="t" bIns="47192" lIns="94384" rIns="94384" tIns="47192" vert="horz"/>
          <a:p>
            <a:pPr lvl="0"/>
            <a:r>
              <a:rPr altLang="en-US" lang="uk-UA"/>
              <a:t>Образец текста</a:t>
            </a:r>
          </a:p>
          <a:p>
            <a:pPr lvl="1"/>
            <a:r>
              <a:rPr altLang="en-US" lang="uk-UA"/>
              <a:t>Второй уровень</a:t>
            </a:r>
          </a:p>
          <a:p>
            <a:pPr lvl="2"/>
            <a:r>
              <a:rPr altLang="en-US" lang="uk-UA"/>
              <a:t>Третий уровень</a:t>
            </a:r>
          </a:p>
          <a:p>
            <a:pPr lvl="3"/>
            <a:r>
              <a:rPr altLang="en-US" lang="uk-UA"/>
              <a:t>Четвертый уровень</a:t>
            </a:r>
          </a:p>
          <a:p>
            <a:pPr lvl="4"/>
            <a:r>
              <a:rPr altLang="en-US" lang="uk-UA"/>
              <a:t>Пятый уровень</a:t>
            </a:r>
          </a:p>
        </p:txBody>
      </p:sp>
      <p:sp>
        <p:nvSpPr>
          <p:cNvPr id="1048659" name=""/>
          <p:cNvSpPr/>
          <p:nvPr>
            <p:ph type="ftr" sz="quarter" idx="4"/>
          </p:nvPr>
        </p:nvSpPr>
        <p:spPr>
          <a:xfrm rot="0">
            <a:off x="0" y="6750050"/>
            <a:ext cx="4437062" cy="354012"/>
          </a:xfrm>
          <a:prstGeom prst="rect"/>
          <a:noFill/>
          <a:ln>
            <a:noFill/>
          </a:ln>
        </p:spPr>
        <p:txBody>
          <a:bodyPr anchor="b" bIns="47192" lIns="94384" rIns="94384" tIns="47192" vert="horz"/>
          <a:p>
            <a:pPr eaLnBrk="1" hangingPunct="1" latinLnBrk="1" lvl="0"/>
            <a:endParaRPr altLang="en-US" sz="1200" lang="uk-UA"/>
          </a:p>
        </p:txBody>
      </p:sp>
      <p:sp>
        <p:nvSpPr>
          <p:cNvPr id="1048660" name=""/>
          <p:cNvSpPr/>
          <p:nvPr>
            <p:ph type="sldNum" sz="quarter" idx="5"/>
          </p:nvPr>
        </p:nvSpPr>
        <p:spPr>
          <a:xfrm rot="0">
            <a:off x="5800725" y="6750050"/>
            <a:ext cx="4437062" cy="354012"/>
          </a:xfrm>
          <a:prstGeom prst="rect"/>
          <a:noFill/>
          <a:ln>
            <a:noFill/>
          </a:ln>
        </p:spPr>
        <p:txBody>
          <a:bodyPr anchor="b" bIns="47192" lIns="94384" rIns="94384" tIns="47192" vert="horz"/>
          <a:p>
            <a:pPr algn="r" eaLnBrk="1" hangingPunct="1" latinLnBrk="1" lvl="0"/>
            <a:fld id="{566ABCEB-ACFC-4714-9973-3DA970169C29}" type="slidenum">
              <a:rPr altLang="en-US" sz="1200" lang="uk-UA"/>
              <a:pPr algn="r" eaLnBrk="1" hangingPunct="1" latinLnBrk="1" lvl="0"/>
            </a:fld>
            <a:endParaRPr altLang="en-US" sz="1200" lang="uk-UA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sym typeface="Arial" pitchFamily="0" charset="0"/>
      </a:defRPr>
    </a:lvl5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4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7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8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9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1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2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4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6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rtlCol="0" tIns="45720" vert="horz" wrap="square">
            <a:prstTxWarp prst="textNoShape"/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baseline="0" b="0" cap="none" sz="3200" i="0" kern="1200" kumimoji="0" lang="ru-RU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0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eaLnBrk="1" hangingPunct="1" latinLnBrk="1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8.jpeg"/><Relationship Id="rId3" Type="http://schemas.openxmlformats.org/officeDocument/2006/relationships/audio" Target="G:\&#1057;&#1045;&#1052;&#1030;&#1053;&#1040;&#1056;\&#1047;&#1074;&#1091;&#1082;&#1080;%20&#1055;&#1088;&#1080;&#1088;&#1086;&#1076;&#1099;%20-%20&#1052;&#1086;&#1088;&#1089;&#1082;&#1080;&#1077;%20&#1055;&#1090;&#1080;&#1094;&#1099;%20%5b&#1089;%20&#1089;&#1072;&#1081;&#1090;&#1072;%20www.ololo.fm%5d.mp3" TargetMode="External"/><Relationship Id="rId4" Type="http://schemas.microsoft.com/office/2007/relationships/media" Target="G:\&#1057;&#1045;&#1052;&#1030;&#1053;&#1040;&#1056;\&#1047;&#1074;&#1091;&#1082;&#1080;%20&#1055;&#1088;&#1080;&#1088;&#1086;&#1076;&#1099;%20-%20&#1052;&#1086;&#1088;&#1089;&#1082;&#1080;&#1077;%20&#1055;&#1090;&#1080;&#1094;&#1099;%20%5b&#1089;%20&#1089;&#1072;&#1081;&#1090;&#1072;%20www.ololo.fm%5d.mp3" TargetMode="External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5" name="" descr="D:\Документи\ІСТОРіЯ\Оформлення\983663-7d14b0119fbb6516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396875" y="0"/>
            <a:ext cx="9793288" cy="6858000"/>
          </a:xfrm>
          <a:prstGeom prst="rect"/>
          <a:noFill/>
          <a:ln>
            <a:noFill/>
          </a:ln>
        </p:spPr>
      </p:pic>
      <p:sp>
        <p:nvSpPr>
          <p:cNvPr id="1048588" name=""/>
          <p:cNvSpPr/>
          <p:nvPr>
            <p:ph type="title" sz="full" idx="0"/>
          </p:nvPr>
        </p:nvSpPr>
        <p:spPr>
          <a:xfrm rot="0">
            <a:off x="107950" y="188912"/>
            <a:ext cx="8856662" cy="1223962"/>
          </a:xfrm>
          <a:prstGeom prst="rect"/>
          <a:solidFill>
            <a:srgbClr val="77933C">
              <a:alpha val="100000"/>
            </a:srgbClr>
          </a:solidFill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eaLnBrk="1" hangingPunct="1" latinLnBrk="1" lvl="0"/>
            <a:r>
              <a:rPr altLang="en-US" b="1" sz="5400" lang="en-US">
                <a:solidFill>
                  <a:srgbClr val="FFFF00"/>
                </a:solidFill>
                <a:latin typeface="Bookman Old Style" pitchFamily="18" charset="0"/>
              </a:rPr>
              <a:t>Причини колонізації</a:t>
            </a:r>
          </a:p>
        </p:txBody>
      </p:sp>
      <p:sp>
        <p:nvSpPr>
          <p:cNvPr id="1048589" name=""/>
          <p:cNvSpPr/>
          <p:nvPr/>
        </p:nvSpPr>
        <p:spPr>
          <a:xfrm rot="0">
            <a:off x="-252412" y="1844675"/>
            <a:ext cx="2965450" cy="2325687"/>
          </a:xfrm>
          <a:prstGeom prst="ellipse"/>
          <a:solidFill>
            <a:srgbClr val="92D050"/>
          </a:solidFill>
          <a:ln w="25400" cap="flat" cmpd="sng">
            <a:solidFill>
              <a:srgbClr val="215968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000" lang="en-US">
                <a:solidFill>
                  <a:srgbClr val="FFFFFF"/>
                </a:solidFill>
                <a:latin typeface="Batang" pitchFamily="18" charset="-127"/>
                <a:ea typeface="Batang" pitchFamily="18" charset="-127"/>
              </a:rPr>
              <a:t>Перенаселення грецьких полісів (зростання чисельності населення)</a:t>
            </a:r>
          </a:p>
        </p:txBody>
      </p:sp>
      <p:sp>
        <p:nvSpPr>
          <p:cNvPr id="1048590" name=""/>
          <p:cNvSpPr/>
          <p:nvPr/>
        </p:nvSpPr>
        <p:spPr>
          <a:xfrm rot="0">
            <a:off x="6588125" y="1844675"/>
            <a:ext cx="2808287" cy="2298700"/>
          </a:xfrm>
          <a:prstGeom prst="ellipse"/>
          <a:solidFill>
            <a:srgbClr val="92D050"/>
          </a:solidFill>
          <a:ln w="25400" cap="flat" cmpd="sng">
            <a:solidFill>
              <a:srgbClr val="215968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000" lang="en-US">
                <a:solidFill>
                  <a:srgbClr val="FFFFFF"/>
                </a:solidFill>
                <a:latin typeface="Batang" pitchFamily="18" charset="-127"/>
                <a:ea typeface="Batang" pitchFamily="18" charset="-127"/>
              </a:rPr>
              <a:t>Розвиток ремесла і торгівлі</a:t>
            </a:r>
          </a:p>
        </p:txBody>
      </p:sp>
      <p:sp>
        <p:nvSpPr>
          <p:cNvPr id="1048591" name=""/>
          <p:cNvSpPr/>
          <p:nvPr/>
        </p:nvSpPr>
        <p:spPr>
          <a:xfrm rot="0">
            <a:off x="3233737" y="1844675"/>
            <a:ext cx="2952750" cy="2298700"/>
          </a:xfrm>
          <a:prstGeom prst="ellipse"/>
          <a:solidFill>
            <a:srgbClr val="92D050"/>
          </a:solidFill>
          <a:ln w="25400" cap="flat" cmpd="sng">
            <a:solidFill>
              <a:srgbClr val="215968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000" lang="en-US">
                <a:solidFill>
                  <a:schemeClr val="lt1"/>
                </a:solidFill>
                <a:latin typeface="Batang" pitchFamily="18" charset="-127"/>
                <a:ea typeface="Batang" pitchFamily="18" charset="-127"/>
              </a:rPr>
              <a:t>Нестача родючої землі і прісної води</a:t>
            </a:r>
          </a:p>
        </p:txBody>
      </p:sp>
      <p:sp>
        <p:nvSpPr>
          <p:cNvPr id="1048592" name=""/>
          <p:cNvSpPr/>
          <p:nvPr/>
        </p:nvSpPr>
        <p:spPr>
          <a:xfrm rot="0">
            <a:off x="4949825" y="4143375"/>
            <a:ext cx="2952750" cy="2381250"/>
          </a:xfrm>
          <a:prstGeom prst="ellipse"/>
          <a:solidFill>
            <a:srgbClr val="92D050"/>
          </a:solidFill>
          <a:ln w="25400" cap="flat" cmpd="sng">
            <a:solidFill>
              <a:srgbClr val="215968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000" lang="en-US">
                <a:solidFill>
                  <a:srgbClr val="FFFFFF"/>
                </a:solidFill>
                <a:latin typeface="Batang" pitchFamily="18" charset="-127"/>
                <a:ea typeface="Batang" pitchFamily="18" charset="-127"/>
              </a:rPr>
              <a:t>Боротьба між демосом і аристократами</a:t>
            </a:r>
          </a:p>
        </p:txBody>
      </p:sp>
      <p:sp>
        <p:nvSpPr>
          <p:cNvPr id="1048593" name=""/>
          <p:cNvSpPr/>
          <p:nvPr/>
        </p:nvSpPr>
        <p:spPr>
          <a:xfrm rot="0">
            <a:off x="1511300" y="4143375"/>
            <a:ext cx="2989262" cy="2381250"/>
          </a:xfrm>
          <a:prstGeom prst="ellipse"/>
          <a:solidFill>
            <a:srgbClr val="92D050"/>
          </a:solidFill>
          <a:ln w="25400" cap="flat" cmpd="sng">
            <a:solidFill>
              <a:srgbClr val="215968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000" lang="en-US">
                <a:solidFill>
                  <a:srgbClr val="FFFFFF"/>
                </a:solidFill>
                <a:latin typeface="Batang" pitchFamily="18" charset="-127"/>
                <a:ea typeface="Batang" pitchFamily="18" charset="-127"/>
              </a:rPr>
              <a:t>Розорення селян</a:t>
            </a:r>
          </a:p>
        </p:txBody>
      </p:sp>
      <p:sp>
        <p:nvSpPr>
          <p:cNvPr id="1048594" name=""/>
          <p:cNvSpPr/>
          <p:nvPr/>
        </p:nvSpPr>
        <p:spPr>
          <a:xfrm rot="0">
            <a:off x="4206875" y="1444625"/>
            <a:ext cx="1008062" cy="4000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595" name=""/>
          <p:cNvSpPr/>
          <p:nvPr/>
        </p:nvSpPr>
        <p:spPr>
          <a:xfrm rot="0">
            <a:off x="906462" y="1458912"/>
            <a:ext cx="647700" cy="3587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596" name=""/>
          <p:cNvSpPr/>
          <p:nvPr/>
        </p:nvSpPr>
        <p:spPr>
          <a:xfrm rot="0">
            <a:off x="7632700" y="1484312"/>
            <a:ext cx="719137" cy="3603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597" name=""/>
          <p:cNvSpPr/>
          <p:nvPr/>
        </p:nvSpPr>
        <p:spPr>
          <a:xfrm rot="0">
            <a:off x="2713037" y="1479550"/>
            <a:ext cx="414337" cy="2663825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FFFF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598" name=""/>
          <p:cNvSpPr/>
          <p:nvPr/>
        </p:nvSpPr>
        <p:spPr>
          <a:xfrm rot="0">
            <a:off x="6219825" y="1444625"/>
            <a:ext cx="414337" cy="2740025"/>
          </a:xfrm>
          <a:prstGeom prst="downArrow">
            <a:avLst>
              <a:gd name="adj1" fmla="val 50000"/>
              <a:gd name="adj2" fmla="val 49995"/>
            </a:avLst>
          </a:prstGeom>
          <a:solidFill>
            <a:srgbClr val="FFFF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1">
    <p:pull dir="l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5" name="" descr="D:\Документи\ІСТОРіЯ\Оформлення\12821145.pn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34" name=""/>
          <p:cNvSpPr txBox="1"/>
          <p:nvPr/>
        </p:nvSpPr>
        <p:spPr>
          <a:xfrm rot="0">
            <a:off x="1187450" y="1125537"/>
            <a:ext cx="7091362" cy="40030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400" lang="en-US">
                <a:solidFill>
                  <a:srgbClr val="FF0000"/>
                </a:solidFill>
                <a:latin typeface="Bookman Old Style" pitchFamily="18" charset="0"/>
              </a:rPr>
              <a:t>    Грецька колонізація сприяла:</a:t>
            </a:r>
          </a:p>
          <a:p>
            <a:pPr eaLnBrk="1" hangingPunct="1" latinLnBrk="1" lvl="0"/>
            <a:endParaRPr altLang="en-US" b="1" sz="2400" lang="en-US">
              <a:solidFill>
                <a:srgbClr val="FF0000"/>
              </a:solidFill>
              <a:latin typeface="Bookman Old Style" pitchFamily="18" charset="0"/>
            </a:endParaRPr>
          </a:p>
          <a:p>
            <a:pPr algn="ctr" eaLnBrk="1" hangingPunct="1" latinLnBrk="1" lvl="0"/>
            <a:r>
              <a:rPr altLang="en-US" b="1" sz="2400" lang="ru-RU">
                <a:solidFill>
                  <a:schemeClr val="lt2"/>
                </a:solidFill>
                <a:latin typeface="Bookman Old Style" pitchFamily="18" charset="0"/>
              </a:rPr>
              <a:t>1.поширенню грецької культури на    землі сусідніх народів;</a:t>
            </a:r>
          </a:p>
          <a:p>
            <a:pPr algn="ctr" eaLnBrk="1" hangingPunct="1" latinLnBrk="1" lvl="0"/>
            <a:r>
              <a:rPr altLang="en-US" b="1" sz="2400" lang="ru-RU">
                <a:solidFill>
                  <a:schemeClr val="lt2"/>
                </a:solidFill>
                <a:latin typeface="Bookman Old Style" pitchFamily="18" charset="0"/>
              </a:rPr>
              <a:t>  </a:t>
            </a:r>
          </a:p>
          <a:p>
            <a:pPr algn="ctr" eaLnBrk="1" hangingPunct="1" latinLnBrk="1" lvl="0"/>
            <a:r>
              <a:rPr altLang="en-US" b="1" sz="2400" lang="ru-RU">
                <a:solidFill>
                  <a:schemeClr val="lt2"/>
                </a:solidFill>
                <a:latin typeface="Bookman Old Style" pitchFamily="18" charset="0"/>
              </a:rPr>
              <a:t>2.розвитку ремесел і торгівлі, мореплавства й кораблебудування;</a:t>
            </a:r>
          </a:p>
          <a:p>
            <a:pPr algn="ctr" eaLnBrk="1" hangingPunct="1" latinLnBrk="1" lvl="0"/>
            <a:r>
              <a:rPr altLang="en-US" b="1" sz="2400" lang="ru-RU">
                <a:solidFill>
                  <a:schemeClr val="lt2"/>
                </a:solidFill>
                <a:latin typeface="Bookman Old Style" pitchFamily="18" charset="0"/>
              </a:rPr>
              <a:t>  </a:t>
            </a:r>
          </a:p>
          <a:p>
            <a:pPr algn="ctr" eaLnBrk="1" hangingPunct="1" latinLnBrk="1" lvl="0"/>
            <a:r>
              <a:rPr altLang="en-US" b="1" sz="2400" lang="ru-RU">
                <a:solidFill>
                  <a:schemeClr val="lt2"/>
                </a:solidFill>
                <a:latin typeface="Bookman Old Style" pitchFamily="18" charset="0"/>
              </a:rPr>
              <a:t>3.зменшувала напруженість, що     існувала у відносинах між різними верствами населення у метрополіях</a:t>
            </a:r>
          </a:p>
        </p:txBody>
      </p:sp>
    </p:spTree>
  </p:cSld>
  <p:clrMapOvr>
    <a:masterClrMapping/>
  </p:clrMapOvr>
  <p:transition spd="slow" advClick="1">
    <p:pull dir="l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6" name="" descr="D:\Документи\ІСТОРіЯ\Оформлення\983640-9ad70c8fbe2fe600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00" name=""/>
          <p:cNvSpPr/>
          <p:nvPr/>
        </p:nvSpPr>
        <p:spPr>
          <a:xfrm rot="0">
            <a:off x="107950" y="0"/>
            <a:ext cx="5148262" cy="24923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400" lang="en-US">
                <a:solidFill>
                  <a:srgbClr val="FFFFFF"/>
                </a:solidFill>
                <a:latin typeface="Bookman Old Style" pitchFamily="18" charset="0"/>
              </a:rPr>
              <a:t>«… Виїжджали, щоб боргів позбутися і голоду злого уникнути… »</a:t>
            </a:r>
          </a:p>
        </p:txBody>
      </p:sp>
      <p:sp>
        <p:nvSpPr>
          <p:cNvPr id="1048601" name=""/>
          <p:cNvSpPr/>
          <p:nvPr/>
        </p:nvSpPr>
        <p:spPr>
          <a:xfrm rot="0">
            <a:off x="4211637" y="1246187"/>
            <a:ext cx="4824412" cy="27590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400" lang="en-US">
                <a:solidFill>
                  <a:srgbClr val="FFFFFF"/>
                </a:solidFill>
                <a:latin typeface="Bookman Old Style" pitchFamily="18" charset="0"/>
              </a:rPr>
              <a:t>«Я на корабель втікача пишну господу свою проміняв…»</a:t>
            </a:r>
          </a:p>
        </p:txBody>
      </p:sp>
      <p:sp>
        <p:nvSpPr>
          <p:cNvPr id="1048602" name=""/>
          <p:cNvSpPr/>
          <p:nvPr/>
        </p:nvSpPr>
        <p:spPr>
          <a:xfrm rot="0">
            <a:off x="0" y="3644900"/>
            <a:ext cx="5148262" cy="280828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400" lang="en-US">
                <a:solidFill>
                  <a:srgbClr val="FFFFFF"/>
                </a:solidFill>
                <a:latin typeface="Bookman Old Style" pitchFamily="18" charset="0"/>
              </a:rPr>
              <a:t>Везли свої вироби і товари в країни, розташовані на берегах Середземного і Чорного  морів</a:t>
            </a:r>
          </a:p>
        </p:txBody>
      </p:sp>
      <p:pic>
        <p:nvPicPr>
          <p:cNvPr id="2097157" name="" descr="D:\Документи\ІСТОРіЯ\Оформлення\4825309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508625" y="4437062"/>
            <a:ext cx="3635375" cy="2420937"/>
          </a:xfrm>
          <a:prstGeom prst="rect"/>
          <a:solidFill>
            <a:srgbClr val="FFFF00"/>
          </a:solidFill>
          <a:ln w="9525" cap="flat" cmpd="sng">
            <a:solidFill>
              <a:srgbClr val="7030A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ransition spd="slow" advClick="1">
    <p:pull dir="l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8" name="" descr="D:\Документи\ІСТОРіЯ\Оформлення\31b58b9c7874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0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eaLnBrk="1" hangingPunct="1" latinLnBrk="1" lvl="0"/>
            <a:endParaRPr altLang="en-US" lang="ru-RU"/>
          </a:p>
        </p:txBody>
      </p:sp>
      <p:pic>
        <p:nvPicPr>
          <p:cNvPr id="2097159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-107950" y="549275"/>
            <a:ext cx="9251950" cy="540067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pull dir="l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0" name="" descr="D:\Документи\ІСТОРіЯ\Оформлення\31b58b9c7874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11187" y="346075"/>
            <a:ext cx="7921625" cy="1081087"/>
          </a:xfrm>
          <a:prstGeom prst="rect"/>
          <a:noFill/>
          <a:ln>
            <a:noFill/>
          </a:ln>
        </p:spPr>
      </p:pic>
      <p:sp>
        <p:nvSpPr>
          <p:cNvPr id="1048604" name=""/>
          <p:cNvSpPr/>
          <p:nvPr/>
        </p:nvSpPr>
        <p:spPr>
          <a:xfrm rot="0">
            <a:off x="971550" y="1398587"/>
            <a:ext cx="1152525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05" name=""/>
          <p:cNvSpPr/>
          <p:nvPr/>
        </p:nvSpPr>
        <p:spPr>
          <a:xfrm rot="0">
            <a:off x="3981450" y="1398587"/>
            <a:ext cx="1295400" cy="914400"/>
          </a:xfrm>
          <a:prstGeom prst="downArrow">
            <a:avLst>
              <a:gd name="adj1" fmla="val 50000"/>
              <a:gd name="adj2" fmla="val 45060"/>
            </a:avLst>
          </a:prstGeom>
          <a:solidFill>
            <a:schemeClr val="accen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06" name=""/>
          <p:cNvSpPr/>
          <p:nvPr/>
        </p:nvSpPr>
        <p:spPr>
          <a:xfrm rot="0">
            <a:off x="6953250" y="1398587"/>
            <a:ext cx="1152525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07" name=""/>
          <p:cNvSpPr/>
          <p:nvPr/>
        </p:nvSpPr>
        <p:spPr>
          <a:xfrm rot="0">
            <a:off x="433387" y="2330450"/>
            <a:ext cx="2409825" cy="773112"/>
          </a:xfrm>
          <a:prstGeom prst="roundRect"/>
          <a:solidFill>
            <a:srgbClr val="FFFF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>
              <a:lnSpc>
                <a:spcPct val="115000"/>
              </a:lnSpc>
              <a:spcAft>
                <a:spcPts val="1000"/>
              </a:spcAft>
            </a:pPr>
            <a:r>
              <a:rPr altLang="en-US" b="1" lang="en-US">
                <a:solidFill>
                  <a:srgbClr val="0070C0"/>
                </a:solidFill>
                <a:latin typeface="Bookman Old Style" pitchFamily="18" charset="0"/>
                <a:ea typeface="Calibri" pitchFamily="34" charset="0"/>
              </a:rPr>
              <a:t>Південний</a:t>
            </a:r>
          </a:p>
        </p:txBody>
      </p:sp>
      <p:sp>
        <p:nvSpPr>
          <p:cNvPr id="1048608" name=""/>
          <p:cNvSpPr/>
          <p:nvPr/>
        </p:nvSpPr>
        <p:spPr>
          <a:xfrm rot="0">
            <a:off x="3578225" y="2312987"/>
            <a:ext cx="2171700" cy="685800"/>
          </a:xfrm>
          <a:prstGeom prst="roundRect"/>
          <a:solidFill>
            <a:srgbClr val="FFFF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>
              <a:lnSpc>
                <a:spcPct val="115000"/>
              </a:lnSpc>
              <a:spcAft>
                <a:spcPts val="1000"/>
              </a:spcAft>
            </a:pPr>
            <a:r>
              <a:rPr altLang="en-US" b="1" lang="en-US">
                <a:solidFill>
                  <a:srgbClr val="0070C0"/>
                </a:solidFill>
                <a:latin typeface="Bookman Old Style" pitchFamily="18" charset="0"/>
                <a:ea typeface="Calibri" pitchFamily="34" charset="0"/>
              </a:rPr>
              <a:t>Північно-східний</a:t>
            </a:r>
          </a:p>
        </p:txBody>
      </p:sp>
      <p:sp>
        <p:nvSpPr>
          <p:cNvPr id="1048609" name=""/>
          <p:cNvSpPr/>
          <p:nvPr/>
        </p:nvSpPr>
        <p:spPr>
          <a:xfrm rot="0">
            <a:off x="6227762" y="2362200"/>
            <a:ext cx="2376487" cy="685800"/>
          </a:xfrm>
          <a:prstGeom prst="roundRect"/>
          <a:solidFill>
            <a:srgbClr val="FFFF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>
              <a:lnSpc>
                <a:spcPct val="115000"/>
              </a:lnSpc>
              <a:spcAft>
                <a:spcPts val="1000"/>
              </a:spcAft>
            </a:pPr>
            <a:r>
              <a:rPr altLang="en-US" b="1" lang="en-US">
                <a:solidFill>
                  <a:srgbClr val="0070C0"/>
                </a:solidFill>
                <a:latin typeface="Bookman Old Style" pitchFamily="18" charset="0"/>
                <a:ea typeface="Calibri" pitchFamily="34" charset="0"/>
              </a:rPr>
              <a:t>Західний</a:t>
            </a:r>
          </a:p>
        </p:txBody>
      </p:sp>
      <p:sp>
        <p:nvSpPr>
          <p:cNvPr id="1048610" name=""/>
          <p:cNvSpPr/>
          <p:nvPr/>
        </p:nvSpPr>
        <p:spPr>
          <a:xfrm rot="5400000">
            <a:off x="1289843" y="2985294"/>
            <a:ext cx="698500" cy="82708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BACC6"/>
          </a:solidFill>
          <a:ln w="38100" cap="flat" cmpd="sng">
            <a:solidFill>
              <a:schemeClr val="lt1">
                <a:alpha val="100000"/>
              </a:schemeClr>
            </a:solidFill>
            <a:prstDash val="solid"/>
            <a:round/>
          </a:ln>
          <a:effectLst>
            <a:outerShdw algn="b" dir="5400000" dist="20000" kx="0" sx="100000" sy="100000">
              <a:srgbClr val="000000">
                <a:alpha val="37999"/>
              </a:srgbClr>
            </a:outerShdw>
          </a:effectLst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11" name=""/>
          <p:cNvSpPr/>
          <p:nvPr/>
        </p:nvSpPr>
        <p:spPr>
          <a:xfrm rot="5400000">
            <a:off x="4178300" y="2965449"/>
            <a:ext cx="733425" cy="8001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BACC6"/>
          </a:solidFill>
          <a:ln w="38100" cap="flat" cmpd="sng">
            <a:solidFill>
              <a:schemeClr val="lt1">
                <a:alpha val="100000"/>
              </a:schemeClr>
            </a:solidFill>
            <a:prstDash val="solid"/>
            <a:round/>
          </a:ln>
          <a:effectLst>
            <a:outerShdw algn="b" dir="5400000" dist="20000" kx="0" sx="100000" sy="100000">
              <a:srgbClr val="000000">
                <a:alpha val="37999"/>
              </a:srgbClr>
            </a:outerShdw>
          </a:effectLst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12" name=""/>
          <p:cNvSpPr/>
          <p:nvPr/>
        </p:nvSpPr>
        <p:spPr>
          <a:xfrm rot="5400000">
            <a:off x="7162006" y="3047206"/>
            <a:ext cx="735012" cy="727075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rgbClr val="4BACC6"/>
          </a:solidFill>
          <a:ln w="38100" cap="flat" cmpd="sng">
            <a:solidFill>
              <a:schemeClr val="lt1">
                <a:alpha val="100000"/>
              </a:schemeClr>
            </a:solidFill>
            <a:prstDash val="solid"/>
            <a:round/>
          </a:ln>
          <a:effectLst>
            <a:outerShdw algn="b" dir="5400000" dist="20000" kx="0" sx="100000" sy="100000">
              <a:srgbClr val="000000">
                <a:alpha val="37999"/>
              </a:srgbClr>
            </a:outerShdw>
          </a:effectLst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13" name=""/>
          <p:cNvSpPr/>
          <p:nvPr/>
        </p:nvSpPr>
        <p:spPr>
          <a:xfrm rot="0">
            <a:off x="523875" y="3732212"/>
            <a:ext cx="2228850" cy="214153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 rotWithShape="1">
            <a:gsLst>
              <a:gs pos="0">
                <a:srgbClr val="9EEAFF">
                  <a:alpha val="100000"/>
                </a:srgbClr>
              </a:gs>
              <a:gs pos="0">
                <a:srgbClr val="9EEAFF">
                  <a:alpha val="100000"/>
                </a:srgbClr>
              </a:gs>
              <a:gs pos="35001">
                <a:srgbClr val="BBEFFF">
                  <a:alpha val="100000"/>
                </a:srgbClr>
              </a:gs>
              <a:gs pos="100000">
                <a:srgbClr val="E4F9FF">
                  <a:alpha val="100000"/>
                </a:srgbClr>
              </a:gs>
              <a:gs pos="100000">
                <a:srgbClr val="E4F9FF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46AAC5">
                <a:alpha val="100000"/>
              </a:srgbClr>
            </a:solidFill>
            <a:prstDash val="solid"/>
            <a:round/>
          </a:ln>
          <a:effectLst>
            <a:outerShdw algn="b" dir="5400000" dist="20000" kx="0" sx="100000" sy="100000">
              <a:srgbClr val="000000">
                <a:alpha val="37999"/>
              </a:srgbClr>
            </a:outerShdw>
          </a:effectLst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indent="-342900" latinLnBrk="1" lvl="0" marL="342900">
              <a:lnSpc>
                <a:spcPct val="115000"/>
              </a:lnSpc>
              <a:buFont typeface="Symbol" pitchFamily="18" charset="2"/>
              <a:buChar char=""/>
            </a:pPr>
            <a:r>
              <a:rPr altLang="en-US" b="1" lang="en-US">
                <a:solidFill>
                  <a:srgbClr val="000000"/>
                </a:solidFill>
                <a:latin typeface="Bookman Old Style" pitchFamily="18" charset="0"/>
                <a:ea typeface="Calibri" pitchFamily="34" charset="0"/>
              </a:rPr>
              <a:t>Мала Азія</a:t>
            </a:r>
          </a:p>
          <a:p>
            <a:pPr algn="ctr" eaLnBrk="1" hangingPunct="1" indent="-342900" latinLnBrk="1" lvl="0" marL="342900">
              <a:lnSpc>
                <a:spcPct val="115000"/>
              </a:lnSpc>
              <a:buFont typeface="Symbol" pitchFamily="18" charset="2"/>
              <a:buChar char=""/>
            </a:pPr>
            <a:r>
              <a:rPr altLang="en-US" b="1" lang="en-US">
                <a:solidFill>
                  <a:srgbClr val="000000"/>
                </a:solidFill>
                <a:latin typeface="Bookman Old Style" pitchFamily="18" charset="0"/>
                <a:ea typeface="Calibri" pitchFamily="34" charset="0"/>
              </a:rPr>
              <a:t>Фінікійське узбережжя</a:t>
            </a:r>
          </a:p>
        </p:txBody>
      </p:sp>
      <p:sp>
        <p:nvSpPr>
          <p:cNvPr id="1048614" name=""/>
          <p:cNvSpPr/>
          <p:nvPr/>
        </p:nvSpPr>
        <p:spPr>
          <a:xfrm rot="0">
            <a:off x="3465512" y="3708400"/>
            <a:ext cx="2697162" cy="250348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 rotWithShape="1">
            <a:gsLst>
              <a:gs pos="0">
                <a:srgbClr val="9EEAFF">
                  <a:alpha val="100000"/>
                </a:srgbClr>
              </a:gs>
              <a:gs pos="0">
                <a:srgbClr val="9EEAFF">
                  <a:alpha val="100000"/>
                </a:srgbClr>
              </a:gs>
              <a:gs pos="35001">
                <a:srgbClr val="BBEFFF">
                  <a:alpha val="100000"/>
                </a:srgbClr>
              </a:gs>
              <a:gs pos="100000">
                <a:srgbClr val="E4F9FF">
                  <a:alpha val="100000"/>
                </a:srgbClr>
              </a:gs>
              <a:gs pos="100000">
                <a:srgbClr val="E4F9FF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46AAC5">
                <a:alpha val="100000"/>
              </a:srgbClr>
            </a:solidFill>
            <a:prstDash val="solid"/>
            <a:round/>
          </a:ln>
          <a:effectLst>
            <a:outerShdw algn="b" dir="5400000" dist="20000" kx="0" sx="100000" sy="100000">
              <a:srgbClr val="000000">
                <a:alpha val="37999"/>
              </a:srgbClr>
            </a:outerShdw>
          </a:effectLst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indent="-342900" latinLnBrk="1" lvl="0" marL="342900">
              <a:lnSpc>
                <a:spcPct val="115000"/>
              </a:lnSpc>
              <a:buFont typeface="Symbol" pitchFamily="18" charset="2"/>
              <a:buChar char=""/>
            </a:pPr>
            <a:r>
              <a:rPr altLang="en-US" b="1" lang="en-US">
                <a:solidFill>
                  <a:srgbClr val="000000"/>
                </a:solidFill>
                <a:latin typeface="Bookman Old Style" pitchFamily="18" charset="0"/>
                <a:ea typeface="Calibri" pitchFamily="34" charset="0"/>
              </a:rPr>
              <a:t>Фракійське узбережжя Егейського моря</a:t>
            </a:r>
          </a:p>
          <a:p>
            <a:pPr eaLnBrk="1" hangingPunct="1" indent="-342900" latinLnBrk="1" lvl="0" marL="342900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altLang="en-US" b="1" lang="en-US">
                <a:solidFill>
                  <a:srgbClr val="000000"/>
                </a:solidFill>
                <a:latin typeface="Bookman Old Style" pitchFamily="18" charset="0"/>
                <a:ea typeface="Calibri" pitchFamily="34" charset="0"/>
              </a:rPr>
              <a:t>Узбережжя Чорного моря</a:t>
            </a:r>
          </a:p>
        </p:txBody>
      </p:sp>
      <p:sp>
        <p:nvSpPr>
          <p:cNvPr id="1048615" name=""/>
          <p:cNvSpPr/>
          <p:nvPr/>
        </p:nvSpPr>
        <p:spPr>
          <a:xfrm rot="0">
            <a:off x="6454775" y="3732212"/>
            <a:ext cx="2149475" cy="21717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gradFill rotWithShape="1">
            <a:gsLst>
              <a:gs pos="0">
                <a:srgbClr val="9EEAFF">
                  <a:alpha val="100000"/>
                </a:srgbClr>
              </a:gs>
              <a:gs pos="0">
                <a:srgbClr val="9EEAFF">
                  <a:alpha val="100000"/>
                </a:srgbClr>
              </a:gs>
              <a:gs pos="35001">
                <a:srgbClr val="BBEFFF">
                  <a:alpha val="100000"/>
                </a:srgbClr>
              </a:gs>
              <a:gs pos="100000">
                <a:srgbClr val="E4F9FF">
                  <a:alpha val="100000"/>
                </a:srgbClr>
              </a:gs>
              <a:gs pos="100000">
                <a:srgbClr val="E4F9FF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46AAC5">
                <a:alpha val="100000"/>
              </a:srgbClr>
            </a:solidFill>
            <a:prstDash val="solid"/>
            <a:round/>
          </a:ln>
          <a:effectLst>
            <a:outerShdw algn="b" dir="5400000" dist="20000" kx="0" sx="100000" sy="100000">
              <a:srgbClr val="000000">
                <a:alpha val="37999"/>
              </a:srgbClr>
            </a:outerShdw>
          </a:effectLst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indent="-342900" latinLnBrk="1" lvl="0" marL="342900">
              <a:lnSpc>
                <a:spcPct val="115000"/>
              </a:lnSpc>
              <a:buFont typeface="Symbol" pitchFamily="18" charset="2"/>
              <a:buChar char=""/>
            </a:pPr>
            <a:r>
              <a:rPr altLang="en-US" b="1" sz="2000" lang="en-US">
                <a:solidFill>
                  <a:srgbClr val="000000"/>
                </a:solidFill>
                <a:latin typeface="Bookman Old Style" pitchFamily="18" charset="0"/>
                <a:ea typeface="Calibri" pitchFamily="34" charset="0"/>
              </a:rPr>
              <a:t>Південна Італія</a:t>
            </a:r>
          </a:p>
          <a:p>
            <a:pPr algn="ctr" eaLnBrk="1" hangingPunct="1" indent="-342900" latinLnBrk="1" lvl="0" marL="342900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altLang="en-US" b="1" sz="2000" lang="en-US">
                <a:solidFill>
                  <a:srgbClr val="000000"/>
                </a:solidFill>
                <a:latin typeface="Bookman Old Style" pitchFamily="18" charset="0"/>
                <a:ea typeface="Calibri" pitchFamily="34" charset="0"/>
              </a:rPr>
              <a:t>Сицилія</a:t>
            </a:r>
          </a:p>
        </p:txBody>
      </p:sp>
    </p:spTree>
  </p:cSld>
  <p:clrMapOvr>
    <a:masterClrMapping/>
  </p:clrMapOvr>
  <p:transition spd="slow" advClick="1">
    <p:pull dir="l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2" name="" descr="D:\Документи\ІСТОРіЯ\Оформлення\31b58b9c7874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-71437"/>
            <a:ext cx="9144000" cy="7000875"/>
          </a:xfrm>
          <a:prstGeom prst="rect"/>
          <a:noFill/>
          <a:ln>
            <a:noFill/>
          </a:ln>
        </p:spPr>
      </p:pic>
      <p:sp>
        <p:nvSpPr>
          <p:cNvPr id="1048616" name=""/>
          <p:cNvSpPr/>
          <p:nvPr/>
        </p:nvSpPr>
        <p:spPr>
          <a:xfrm rot="0">
            <a:off x="4427537" y="560387"/>
            <a:ext cx="4716462" cy="5605462"/>
          </a:xfrm>
          <a:prstGeom prst="verticalScroll"/>
          <a:solidFill>
            <a:srgbClr val="DDF567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indent="-285750" latinLnBrk="1" lvl="0" marL="285750">
              <a:buFont typeface="Wingdings" pitchFamily="2" charset="2"/>
              <a:buChar char="ü"/>
            </a:pPr>
            <a:r>
              <a:rPr altLang="en-US" b="1" sz="2800" lang="en-US">
                <a:solidFill>
                  <a:schemeClr val="lt2"/>
                </a:solidFill>
                <a:latin typeface="Bookman Old Style" pitchFamily="18" charset="0"/>
              </a:rPr>
              <a:t>Селяни, які втратили землю;</a:t>
            </a:r>
          </a:p>
          <a:p>
            <a:pPr algn="ctr" eaLnBrk="1" hangingPunct="1" indent="-285750" latinLnBrk="1" lvl="0" marL="285750">
              <a:buFont typeface="Wingdings" pitchFamily="2" charset="2"/>
              <a:buChar char="ü"/>
            </a:pPr>
            <a:r>
              <a:rPr altLang="en-US" b="1" sz="2800" lang="en-US">
                <a:solidFill>
                  <a:schemeClr val="lt2"/>
                </a:solidFill>
                <a:latin typeface="Bookman Old Style" pitchFamily="18" charset="0"/>
              </a:rPr>
              <a:t>Ремісники і купці;</a:t>
            </a:r>
          </a:p>
          <a:p>
            <a:pPr algn="ctr" eaLnBrk="1" hangingPunct="1" indent="-285750" latinLnBrk="1" lvl="0" marL="285750">
              <a:buFont typeface="Wingdings" pitchFamily="2" charset="2"/>
              <a:buChar char="ü"/>
            </a:pPr>
            <a:r>
              <a:rPr altLang="en-US" b="1" sz="2800" lang="en-US">
                <a:solidFill>
                  <a:schemeClr val="lt2"/>
                </a:solidFill>
                <a:latin typeface="Bookman Old Style" pitchFamily="18" charset="0"/>
              </a:rPr>
              <a:t>Вигнанці з батьківщини: аристократи або демос</a:t>
            </a:r>
          </a:p>
          <a:p>
            <a:pPr algn="ctr" eaLnBrk="1" hangingPunct="1" indent="-285750" latinLnBrk="1" lvl="0" marL="285750">
              <a:buFont typeface="Wingdings" pitchFamily="2" charset="2"/>
              <a:buChar char="ü"/>
            </a:pPr>
            <a:r>
              <a:rPr altLang="en-US" b="1" sz="2800" lang="en-US">
                <a:solidFill>
                  <a:schemeClr val="lt2"/>
                </a:solidFill>
                <a:latin typeface="Bookman Old Style" pitchFamily="18" charset="0"/>
              </a:rPr>
              <a:t>Вільновідпущені раби</a:t>
            </a:r>
          </a:p>
        </p:txBody>
      </p:sp>
      <p:sp>
        <p:nvSpPr>
          <p:cNvPr id="1048617" name=""/>
          <p:cNvSpPr/>
          <p:nvPr/>
        </p:nvSpPr>
        <p:spPr>
          <a:xfrm rot="0">
            <a:off x="2268537" y="981075"/>
            <a:ext cx="3095625" cy="18002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400" lang="en-US">
                <a:solidFill>
                  <a:srgbClr val="FFFFFF"/>
                </a:solidFill>
                <a:latin typeface="Bookman Old Style" pitchFamily="18" charset="0"/>
              </a:rPr>
              <a:t>Хто були перші переселенці?</a:t>
            </a:r>
          </a:p>
        </p:txBody>
      </p:sp>
      <p:pic>
        <p:nvPicPr>
          <p:cNvPr id="2097163" name="" descr="D:\Документи\ІСТОРіЯ\Оформлення\11886035-slimme-uil-met-boek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0" y="2565400"/>
            <a:ext cx="2987675" cy="287972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pull dir="l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4" name="" descr="D:\Документи\ІСТОРіЯ\Оформлення\31b58b9c7874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-71437"/>
            <a:ext cx="9144000" cy="6929437"/>
          </a:xfrm>
          <a:prstGeom prst="rect"/>
          <a:noFill/>
          <a:ln>
            <a:noFill/>
          </a:ln>
        </p:spPr>
      </p:pic>
      <p:sp>
        <p:nvSpPr>
          <p:cNvPr id="1048618" name=""/>
          <p:cNvSpPr/>
          <p:nvPr>
            <p:ph type="title" sz="full" idx="0"/>
          </p:nvPr>
        </p:nvSpPr>
        <p:spPr>
          <a:xfrm rot="0">
            <a:off x="457200" y="274637"/>
            <a:ext cx="8229600" cy="401796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dk1"/>
                </a:solidFill>
                <a:latin typeface="Calibri" pitchFamily="34" charset="0"/>
                <a:sym typeface="Arial" pitchFamily="0" charset="0"/>
              </a:defRPr>
            </a:lvl1pPr>
          </a:lstStyle>
          <a:p>
            <a:pPr eaLnBrk="1" hangingPunct="1" latinLnBrk="1" lvl="0"/>
            <a:r>
              <a:rPr altLang="en-US" b="1" sz="4000" lang="en-US">
                <a:solidFill>
                  <a:srgbClr val="FFFF00"/>
                </a:solidFill>
                <a:latin typeface="Bookman Old Style" pitchFamily="18" charset="0"/>
              </a:rPr>
              <a:t>Шлях до нової батьківщини</a:t>
            </a:r>
            <a:br/>
            <a:r>
              <a:rPr altLang="en-US" b="1" sz="3000" lang="ru-RU">
                <a:latin typeface="Batang" pitchFamily="18" charset="-127"/>
                <a:ea typeface="Batang" pitchFamily="18" charset="-127"/>
              </a:rPr>
              <a:t>На кораблях пливло 100-200 переселенців. Вони везли з собою худобу, зброю, насіння, знаряддя праці, а також землю своєї вітчизни і вогонь. По дорозі на них чатувало багато небезпек: буря, хвороби, голод і холод, пірати. Плисти намагалися уздовж берега</a:t>
            </a:r>
          </a:p>
        </p:txBody>
      </p:sp>
      <p:pic>
        <p:nvPicPr>
          <p:cNvPr id="2097165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50825" y="4221162"/>
            <a:ext cx="8642350" cy="2303462"/>
          </a:xfrm>
          <a:prstGeom prst="rect"/>
          <a:noFill/>
          <a:ln w="38100" cap="flat" cmpd="sng">
            <a:solidFill>
              <a:srgbClr val="0070C0">
                <a:alpha val="100000"/>
              </a:srgbClr>
            </a:solidFill>
            <a:prstDash val="solid"/>
            <a:round/>
          </a:ln>
        </p:spPr>
      </p:pic>
      <p:pic>
        <p:nvPicPr>
          <p:cNvPr id="2097166" name="">
            <a:hlinkClick action="ppaction://media"/>
          </p:cNvPr>
          <p:cNvPicPr>
            <a:picLocks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4267200" y="3124200"/>
            <a:ext cx="609600" cy="60960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pull dir="l"/>
  </p:transition>
  <p:timing>
    <p:tnLst>
      <p:par>
        <p:cTn dur="indefinite" id="1" nodeType="tmRoot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41603" fill="hold" id="6"/>
                                        <p:tgtEl>
                                          <p:spTgt spid="2097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6"/>
                  </p:tgtEl>
                </p:cond>
              </p:nextCondLst>
            </p:seq>
            <p:audio>
              <p:cMediaNode vol="80000">
                <p:cTn display="0" fill="hold" id="7" repeatCount="100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7" name="" descr="D:\Документи\ІСТОРіЯ\Оформлення\31b58b9c7874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-71437"/>
            <a:ext cx="9144000" cy="6929437"/>
          </a:xfrm>
          <a:prstGeom prst="rect"/>
          <a:noFill/>
          <a:ln>
            <a:noFill/>
          </a:ln>
        </p:spPr>
      </p:pic>
      <p:pic>
        <p:nvPicPr>
          <p:cNvPr id="2097168" name="" descr="F:\Ленчик\6 класс\Греция\рисунки\с7.jpe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176587" y="1233487"/>
            <a:ext cx="5729287" cy="4178300"/>
          </a:xfrm>
          <a:prstGeom prst="rect"/>
          <a:noFill/>
          <a:ln>
            <a:noFill/>
          </a:ln>
        </p:spPr>
      </p:pic>
      <p:sp>
        <p:nvSpPr>
          <p:cNvPr id="1048619" name=""/>
          <p:cNvSpPr/>
          <p:nvPr/>
        </p:nvSpPr>
        <p:spPr>
          <a:xfrm rot="0">
            <a:off x="0" y="115887"/>
            <a:ext cx="3203575" cy="2233612"/>
          </a:xfrm>
          <a:prstGeom prst="ellipse"/>
          <a:solidFill>
            <a:schemeClr val="accen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lang="en-US">
                <a:solidFill>
                  <a:srgbClr val="FFFFFF"/>
                </a:solidFill>
                <a:latin typeface="Bookman Old Style" pitchFamily="18" charset="0"/>
              </a:rPr>
              <a:t>Греки засновували свої поселення на вільних землях, на березі моря зі зручною бухтою</a:t>
            </a:r>
          </a:p>
        </p:txBody>
      </p:sp>
      <p:sp>
        <p:nvSpPr>
          <p:cNvPr id="1048620" name=""/>
          <p:cNvSpPr/>
          <p:nvPr/>
        </p:nvSpPr>
        <p:spPr>
          <a:xfrm rot="0">
            <a:off x="34925" y="4318000"/>
            <a:ext cx="3529012" cy="2159000"/>
          </a:xfrm>
          <a:prstGeom prst="ellipse"/>
          <a:solidFill>
            <a:schemeClr val="accent1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lang="en-US">
                <a:solidFill>
                  <a:srgbClr val="FFFFFF"/>
                </a:solidFill>
                <a:latin typeface="Bookman Old Style" pitchFamily="18" charset="0"/>
              </a:rPr>
              <a:t>Вони укріплювали поселення фортечними мурами, щоб захиститись від ворогів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9" name="" descr="D:\Документи\ІСТОРіЯ\Оформлення\31b58b9c7874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pic>
        <p:nvPicPr>
          <p:cNvPr id="2097170" name="" descr="D:\Документи\ІСТОРіЯ\Оформлення\105833649_3365178_1349171303_sova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156325" y="0"/>
            <a:ext cx="2987675" cy="3141662"/>
          </a:xfrm>
          <a:prstGeom prst="rect"/>
          <a:noFill/>
          <a:ln>
            <a:noFill/>
          </a:ln>
        </p:spPr>
      </p:pic>
      <p:sp>
        <p:nvSpPr>
          <p:cNvPr id="1048621" name=""/>
          <p:cNvSpPr txBox="1"/>
          <p:nvPr/>
        </p:nvSpPr>
        <p:spPr>
          <a:xfrm rot="0">
            <a:off x="190500" y="1220787"/>
            <a:ext cx="2519362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b="1" sz="2800" lang="en-US">
                <a:latin typeface="Bookman Old Style" pitchFamily="18" charset="0"/>
              </a:rPr>
              <a:t>Емпорії</a:t>
            </a:r>
          </a:p>
        </p:txBody>
      </p:sp>
      <p:sp>
        <p:nvSpPr>
          <p:cNvPr id="1048622" name=""/>
          <p:cNvSpPr txBox="1"/>
          <p:nvPr/>
        </p:nvSpPr>
        <p:spPr>
          <a:xfrm rot="0">
            <a:off x="3311525" y="747712"/>
            <a:ext cx="2952750" cy="8915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lang="en-US">
                <a:latin typeface="Bookman Old Style" pitchFamily="18" charset="0"/>
              </a:rPr>
              <a:t>Нові,переважно торгові поселення, засновані греками-переселенцями </a:t>
            </a:r>
          </a:p>
        </p:txBody>
      </p:sp>
      <p:sp>
        <p:nvSpPr>
          <p:cNvPr id="1048623" name=""/>
          <p:cNvSpPr/>
          <p:nvPr/>
        </p:nvSpPr>
        <p:spPr>
          <a:xfrm rot="0">
            <a:off x="1990725" y="952500"/>
            <a:ext cx="1439862" cy="792162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953735"/>
          </a:solidFill>
          <a:ln w="25400" cap="flat" cmpd="sng">
            <a:solidFill>
              <a:srgbClr val="F6FA54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24" name=""/>
          <p:cNvSpPr txBox="1"/>
          <p:nvPr/>
        </p:nvSpPr>
        <p:spPr>
          <a:xfrm rot="0">
            <a:off x="207962" y="2781300"/>
            <a:ext cx="1862137" cy="5222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b="1" sz="2800" lang="en-US">
                <a:latin typeface="Bookman Old Style" pitchFamily="18" charset="0"/>
              </a:rPr>
              <a:t>Колонії</a:t>
            </a:r>
          </a:p>
        </p:txBody>
      </p:sp>
      <p:sp>
        <p:nvSpPr>
          <p:cNvPr id="1048625" name=""/>
          <p:cNvSpPr/>
          <p:nvPr/>
        </p:nvSpPr>
        <p:spPr>
          <a:xfrm rot="0">
            <a:off x="1890712" y="2636837"/>
            <a:ext cx="1638300" cy="863600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rgbClr val="953735"/>
          </a:solidFill>
          <a:ln w="25400" cap="flat" cmpd="sng">
            <a:solidFill>
              <a:srgbClr val="FFFF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26" name=""/>
          <p:cNvSpPr txBox="1"/>
          <p:nvPr/>
        </p:nvSpPr>
        <p:spPr>
          <a:xfrm rot="0">
            <a:off x="3419475" y="2541587"/>
            <a:ext cx="2665412" cy="8915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lang="en-US">
                <a:latin typeface="Bookman Old Style" pitchFamily="18" charset="0"/>
              </a:rPr>
              <a:t>Поселення людей, що переселилися з іншої країни</a:t>
            </a:r>
          </a:p>
        </p:txBody>
      </p:sp>
      <p:sp>
        <p:nvSpPr>
          <p:cNvPr id="1048627" name=""/>
          <p:cNvSpPr txBox="1"/>
          <p:nvPr/>
        </p:nvSpPr>
        <p:spPr>
          <a:xfrm rot="0">
            <a:off x="1008062" y="4354512"/>
            <a:ext cx="2124075" cy="802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400" lang="en-US">
                <a:latin typeface="Bookman Old Style" pitchFamily="18" charset="0"/>
              </a:rPr>
              <a:t>Метрополія (мати-місто)</a:t>
            </a:r>
          </a:p>
        </p:txBody>
      </p:sp>
      <p:sp>
        <p:nvSpPr>
          <p:cNvPr id="1048628" name=""/>
          <p:cNvSpPr/>
          <p:nvPr/>
        </p:nvSpPr>
        <p:spPr>
          <a:xfrm rot="0">
            <a:off x="3402012" y="4276725"/>
            <a:ext cx="1403350" cy="863600"/>
          </a:xfrm>
          <a:prstGeom prst="leftRightArrow">
            <a:avLst>
              <a:gd name="adj1" fmla="val 50000"/>
              <a:gd name="adj2" fmla="val 49998"/>
            </a:avLst>
          </a:prstGeom>
          <a:solidFill>
            <a:srgbClr val="953735"/>
          </a:solidFill>
          <a:ln w="25400" cap="flat" cmpd="sng">
            <a:solidFill>
              <a:srgbClr val="FFFF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29" name=""/>
          <p:cNvSpPr txBox="1"/>
          <p:nvPr/>
        </p:nvSpPr>
        <p:spPr>
          <a:xfrm rot="0">
            <a:off x="5040312" y="4140200"/>
            <a:ext cx="3311525" cy="8915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lang="en-US">
                <a:latin typeface="Bookman Old Style" pitchFamily="18" charset="0"/>
              </a:rPr>
              <a:t>Місто в Греції, жителі якого заснували нове поселення далеко від батьківщини</a:t>
            </a:r>
          </a:p>
        </p:txBody>
      </p:sp>
      <p:sp>
        <p:nvSpPr>
          <p:cNvPr id="1048630" name=""/>
          <p:cNvSpPr txBox="1"/>
          <p:nvPr/>
        </p:nvSpPr>
        <p:spPr>
          <a:xfrm rot="0">
            <a:off x="827087" y="5865812"/>
            <a:ext cx="2305050" cy="461962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400" lang="en-US">
                <a:latin typeface="Bookman Old Style" pitchFamily="18" charset="0"/>
              </a:rPr>
              <a:t>Колонізація</a:t>
            </a:r>
          </a:p>
        </p:txBody>
      </p:sp>
      <p:sp>
        <p:nvSpPr>
          <p:cNvPr id="1048631" name=""/>
          <p:cNvSpPr/>
          <p:nvPr/>
        </p:nvSpPr>
        <p:spPr>
          <a:xfrm rot="0">
            <a:off x="3419475" y="5718175"/>
            <a:ext cx="1368425" cy="879475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rgbClr val="953735"/>
          </a:solidFill>
          <a:ln w="25400" cap="flat" cmpd="sng">
            <a:solidFill>
              <a:srgbClr val="FFFF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8632" name=""/>
          <p:cNvSpPr txBox="1"/>
          <p:nvPr/>
        </p:nvSpPr>
        <p:spPr>
          <a:xfrm rot="0">
            <a:off x="4859337" y="5589587"/>
            <a:ext cx="3673475" cy="8915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lang="en-US">
                <a:latin typeface="Bookman Old Style" pitchFamily="18" charset="0"/>
              </a:rPr>
              <a:t>Переселення жителів країни на нові землі і заснування там колоній</a:t>
            </a:r>
          </a:p>
        </p:txBody>
      </p:sp>
    </p:spTree>
  </p:cSld>
  <p:clrMapOvr>
    <a:masterClrMapping/>
  </p:clrMapOvr>
  <p:transition spd="slow" advClick="1">
    <p:pull dir="l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4" name="" descr="D:\Документи\ІСТОРіЯ\Оформлення\57920172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33" name=""/>
          <p:cNvSpPr txBox="1"/>
          <p:nvPr/>
        </p:nvSpPr>
        <p:spPr>
          <a:xfrm rot="0">
            <a:off x="1979612" y="1341437"/>
            <a:ext cx="5905500" cy="29743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400" lang="en-US">
                <a:solidFill>
                  <a:srgbClr val="17375E"/>
                </a:solidFill>
                <a:latin typeface="Bookman Old Style" pitchFamily="18" charset="0"/>
              </a:rPr>
              <a:t>Наслідки грецької колонізації</a:t>
            </a:r>
          </a:p>
          <a:p>
            <a:pPr eaLnBrk="1" hangingPunct="1" latinLnBrk="1" lvl="0"/>
            <a:endParaRPr altLang="en-US" b="1" sz="2000" lang="en-US">
              <a:solidFill>
                <a:srgbClr val="17375E"/>
              </a:solidFill>
              <a:latin typeface="Bookman Old Style" pitchFamily="18" charset="0"/>
            </a:endParaRPr>
          </a:p>
          <a:p>
            <a:pPr algn="ctr" eaLnBrk="1" hangingPunct="1" latinLnBrk="1" lvl="0"/>
            <a:r>
              <a:rPr altLang="en-US" b="1" sz="2200" lang="en-US">
                <a:latin typeface="Bookman Old Style" pitchFamily="18" charset="0"/>
              </a:rPr>
              <a:t>   У VIII – V</a:t>
            </a:r>
            <a:r>
              <a:rPr altLang="en-US" b="1" sz="2200" lang="en-US">
                <a:latin typeface="Bookman Old Style" pitchFamily="18" charset="0"/>
              </a:rPr>
              <a:t>І ст. до н. е. греки заснували в чужих краях (далеко за межами батьківщини) поселення – колонії,що стали притулком для селян, які втратили землю, неуспішних політиків і завзятих купців, ремісників та вільновідпущених рабів.</a:t>
            </a:r>
          </a:p>
        </p:txBody>
      </p:sp>
    </p:spTree>
  </p:cSld>
  <p:clrMapOvr>
    <a:masterClrMapping/>
  </p:clrMapOvr>
  <p:transition spd="slow" advClick="1">
    <p:pull dir="l"/>
  </p:transition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Загальний перебіг сифілісу. Класифікація сифілісу. Первинний та вторинний період сифілісу.</dc:title>
  <dc:creator>User</dc:creator>
  <cp:lastModifiedBy>oksana</cp:lastModifiedBy>
  <dcterms:created xsi:type="dcterms:W3CDTF">2004-03-13T11:01:47Z</dcterms:created>
  <dcterms:modified xsi:type="dcterms:W3CDTF">2022-02-02T14:17:59Z</dcterms:modified>
</cp:coreProperties>
</file>